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98" r:id="rId2"/>
    <p:sldMasterId id="2147483723" r:id="rId3"/>
  </p:sldMasterIdLst>
  <p:notesMasterIdLst>
    <p:notesMasterId r:id="rId15"/>
  </p:notesMasterIdLst>
  <p:sldIdLst>
    <p:sldId id="300" r:id="rId4"/>
    <p:sldId id="272" r:id="rId5"/>
    <p:sldId id="298" r:id="rId6"/>
    <p:sldId id="264" r:id="rId7"/>
    <p:sldId id="301" r:id="rId8"/>
    <p:sldId id="269" r:id="rId9"/>
    <p:sldId id="275" r:id="rId10"/>
    <p:sldId id="273" r:id="rId11"/>
    <p:sldId id="279" r:id="rId12"/>
    <p:sldId id="295" r:id="rId13"/>
    <p:sldId id="285" r:id="rId14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003300"/>
    <a:srgbClr val="0033CC"/>
    <a:srgbClr val="FF0066"/>
    <a:srgbClr val="CC0000"/>
    <a:srgbClr val="D60093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/>
    <p:restoredTop sz="94660"/>
  </p:normalViewPr>
  <p:slideViewPr>
    <p:cSldViewPr showGuide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556A610-6BEE-4C3A-8B02-9A91AFCB990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Nơi giữ chỗ cho Hình ảnh của Bản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ơi giữ chỗ cho Ghi ch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 altLang="x-none" dirty="0"/>
              <a:t>Bấm &amp; sửa kiểu tiêu đề</a:t>
            </a:r>
          </a:p>
          <a:p>
            <a:pPr lvl="1"/>
            <a:r>
              <a:rPr lang="vi-VN" altLang="x-none" dirty="0"/>
              <a:t>Mức hai</a:t>
            </a:r>
          </a:p>
          <a:p>
            <a:pPr lvl="2"/>
            <a:r>
              <a:rPr lang="vi-VN" altLang="x-none" dirty="0"/>
              <a:t>Mức ba</a:t>
            </a:r>
          </a:p>
          <a:p>
            <a:pPr lvl="3"/>
            <a:r>
              <a:rPr lang="vi-VN" altLang="x-none" dirty="0"/>
              <a:t>Mức bốn</a:t>
            </a:r>
          </a:p>
          <a:p>
            <a:pPr lvl="4"/>
            <a:r>
              <a:rPr lang="vi-VN" altLang="x-none" dirty="0"/>
              <a:t>Mức năm</a:t>
            </a:r>
            <a:endParaRPr dirty="0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hangingPunct="1">
              <a:buNone/>
            </a:pPr>
            <a:fld id="{9A0DB2DC-4C9A-4742-B13C-FB6460FD3503}" type="slidenum">
              <a:rPr lang="en-US" sz="1200" dirty="0"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9111403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ơi giữ chỗ cho Hình ảnh của Bản chiế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1747" name="Nơi giữ chỗ cho Ghi chú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vi-VN" altLang="en-US" dirty="0"/>
          </a:p>
        </p:txBody>
      </p:sp>
      <p:sp>
        <p:nvSpPr>
          <p:cNvPr id="31748" name="Nơi giữ chỗ cho Số hiệu Bản chiếu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8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447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 hasCustomPrompt="1"/>
          </p:nvPr>
        </p:nvSpPr>
        <p:spPr>
          <a:xfrm>
            <a:off x="685800" y="2130451"/>
            <a:ext cx="77724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fld id="{9A0DB2DC-4C9A-4742-B13C-FB6460FD3503}" type="slidenum">
              <a:rPr lang="en-US" dirty="0">
                <a:cs typeface="Arial" panose="020B0604020202020204" pitchFamily="34" charset="0"/>
              </a:rPr>
              <a:pPr/>
              <a:t>‹#›</a:t>
            </a:fld>
            <a:endParaRPr lang="en-US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100807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fld id="{9A0DB2DC-4C9A-4742-B13C-FB6460FD3503}" type="slidenum">
              <a:rPr lang="en-US" dirty="0">
                <a:cs typeface="Arial" panose="020B0604020202020204" pitchFamily="34" charset="0"/>
              </a:rPr>
              <a:pPr/>
              <a:t>‹#›</a:t>
            </a:fld>
            <a:endParaRPr lang="en-US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62318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722313" y="440692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fld id="{9A0DB2DC-4C9A-4742-B13C-FB6460FD3503}" type="slidenum">
              <a:rPr lang="en-US" dirty="0">
                <a:cs typeface="Arial" panose="020B0604020202020204" pitchFamily="34" charset="0"/>
              </a:rPr>
              <a:pPr/>
              <a:t>‹#›</a:t>
            </a:fld>
            <a:endParaRPr lang="en-US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071553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 hasCustomPrompt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 hasCustomPrompt="1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fld id="{9A0DB2DC-4C9A-4742-B13C-FB6460FD3503}" type="slidenum">
              <a:rPr lang="en-US" dirty="0">
                <a:cs typeface="Arial" panose="020B0604020202020204" pitchFamily="34" charset="0"/>
              </a:rPr>
              <a:pPr/>
              <a:t>‹#›</a:t>
            </a:fld>
            <a:endParaRPr lang="en-US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75111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 hasCustomPrompt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 hasCustomPrompt="1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 hasCustomPrompt="1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fld id="{9A0DB2DC-4C9A-4742-B13C-FB6460FD3503}" type="slidenum">
              <a:rPr lang="en-US" dirty="0">
                <a:cs typeface="Arial" panose="020B0604020202020204" pitchFamily="34" charset="0"/>
              </a:rPr>
              <a:pPr/>
              <a:t>‹#›</a:t>
            </a:fld>
            <a:endParaRPr lang="en-US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754076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fld id="{9A0DB2DC-4C9A-4742-B13C-FB6460FD3503}" type="slidenum">
              <a:rPr lang="en-US" dirty="0">
                <a:cs typeface="Arial" panose="020B0604020202020204" pitchFamily="34" charset="0"/>
              </a:rPr>
              <a:pPr/>
              <a:t>‹#›</a:t>
            </a:fld>
            <a:endParaRPr lang="en-US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618806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fld id="{9A0DB2DC-4C9A-4742-B13C-FB6460FD3503}" type="slidenum">
              <a:rPr lang="en-US" dirty="0">
                <a:cs typeface="Arial" panose="020B0604020202020204" pitchFamily="34" charset="0"/>
              </a:rPr>
              <a:pPr/>
              <a:t>‹#›</a:t>
            </a:fld>
            <a:endParaRPr lang="en-US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916896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>
          <a:xfrm>
            <a:off x="3575050" y="27307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 hasCustomPrompt="1"/>
          </p:nvPr>
        </p:nvSpPr>
        <p:spPr>
          <a:xfrm>
            <a:off x="457205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fld id="{9A0DB2DC-4C9A-4742-B13C-FB6460FD3503}" type="slidenum">
              <a:rPr lang="en-US" dirty="0">
                <a:cs typeface="Arial" panose="020B0604020202020204" pitchFamily="34" charset="0"/>
              </a:rPr>
              <a:pPr/>
              <a:t>‹#›</a:t>
            </a:fld>
            <a:endParaRPr lang="en-US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405627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fld id="{9A0DB2DC-4C9A-4742-B13C-FB6460FD3503}" type="slidenum">
              <a:rPr lang="en-US" dirty="0">
                <a:cs typeface="Arial" panose="020B0604020202020204" pitchFamily="34" charset="0"/>
              </a:rPr>
              <a:pPr/>
              <a:t>‹#›</a:t>
            </a:fld>
            <a:endParaRPr lang="en-US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048747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fld id="{9A0DB2DC-4C9A-4742-B13C-FB6460FD3503}" type="slidenum">
              <a:rPr lang="en-US" dirty="0">
                <a:cs typeface="Arial" panose="020B0604020202020204" pitchFamily="34" charset="0"/>
              </a:rPr>
              <a:pPr/>
              <a:t>‹#›</a:t>
            </a:fld>
            <a:endParaRPr lang="en-US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595676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64"/>
            <a:ext cx="20574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64"/>
            <a:ext cx="60198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fld id="{9A0DB2DC-4C9A-4742-B13C-FB6460FD3503}" type="slidenum">
              <a:rPr lang="en-US" dirty="0">
                <a:cs typeface="Arial" panose="020B0604020202020204" pitchFamily="34" charset="0"/>
              </a:rPr>
              <a:pPr/>
              <a:t>‹#›</a:t>
            </a:fld>
            <a:endParaRPr lang="en-US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929794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êu đề, Văn bản và Nội du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sz="half" idx="1" hasCustomPrompt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 hasCustomPrompt="1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fld id="{9A0DB2DC-4C9A-4742-B13C-FB6460FD3503}" type="slidenum">
              <a:rPr lang="en-US" dirty="0">
                <a:cs typeface="Arial" panose="020B0604020202020204" pitchFamily="34" charset="0"/>
              </a:rPr>
              <a:pPr/>
              <a:t>‹#›</a:t>
            </a:fld>
            <a:endParaRPr lang="en-US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872265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BCA44B-F075-4BC3-AE05-FF3929F8416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0702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0BDDB4-8E2A-428B-9BEA-4E628016F19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2102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76A6BE-10B3-44AE-A01D-87D2BEFC442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5923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7AAEB0-F507-4AB5-AB5B-AF606280012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2188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C9A33F-325C-4E39-B363-569CF654DDC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123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ED3EA7-8F86-4158-B252-EFEFCC4E986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4132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2376BC-F307-4362-B569-5C0CA838FF3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3570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C46ADC-3FDB-46BB-8BA0-60E78E132E8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0115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933318-32D1-4744-B54B-C8937D2A9D9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5055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E7063D-3149-4CFD-B047-AFED4A26A7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8468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AE1EE-2D8C-4252-BD5F-41E89B1A919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572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audio" Target="../media/audio1.wav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solidFill>
                  <a:srgbClr val="000000"/>
                </a:solidFill>
                <a:latin typeface="Arial" panose="020B060402020202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solidFill>
                  <a:srgbClr val="000000"/>
                </a:solidFill>
                <a:latin typeface="Arial" panose="020B060402020202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579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ransition spd="slow" advTm="24000">
    <p:wheel spokes="8"/>
    <p:sndAc>
      <p:stSnd loop="1">
        <p:snd r:embed="rId14" name="applause.wav"/>
      </p:stSnd>
    </p:sndAc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172E523-415A-42BD-9762-3BED727DBF32}" type="slidenum">
              <a:rPr lang="en-US" smtClean="0">
                <a:solidFill>
                  <a:srgbClr val="000000"/>
                </a:solidFill>
                <a:latin typeface="Arial" charset="0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313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16"/>
          <p:cNvSpPr>
            <a:spLocks noChangeArrowheads="1" noChangeShapeType="1" noTextEdit="1"/>
          </p:cNvSpPr>
          <p:nvPr/>
        </p:nvSpPr>
        <p:spPr bwMode="auto">
          <a:xfrm>
            <a:off x="904875" y="152400"/>
            <a:ext cx="6867525" cy="5254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3" name="Picture 3" descr="Whitecorner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5665788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4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513388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25400"/>
            <a:ext cx="682625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975" y="63500"/>
            <a:ext cx="682625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vi-VN" altLang="en-US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13" name="Rectangle 88"/>
          <p:cNvSpPr/>
          <p:nvPr/>
        </p:nvSpPr>
        <p:spPr>
          <a:xfrm>
            <a:off x="733425" y="36512"/>
            <a:ext cx="7702550" cy="1295400"/>
          </a:xfrm>
          <a:prstGeom prst="rect">
            <a:avLst/>
          </a:prstGeom>
          <a:gradFill rotWithShape="0">
            <a:gsLst>
              <a:gs pos="0">
                <a:srgbClr val="FFCC00"/>
              </a:gs>
              <a:gs pos="50000">
                <a:srgbClr val="FFFFFF"/>
              </a:gs>
              <a:gs pos="100000">
                <a:srgbClr val="FFCC00"/>
              </a:gs>
            </a:gsLst>
            <a:lin ang="5400000" scaled="1"/>
            <a:tileRect/>
          </a:gradFill>
          <a:ln w="57150" cap="flat" cmpd="thinThick">
            <a:pattFill prst="pct90">
              <a:fgClr>
                <a:srgbClr val="006600"/>
              </a:fgClr>
              <a:bgClr>
                <a:srgbClr val="FFFFFF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algn="ctr" eaLnBrk="1" hangingPunct="1">
              <a:spcBef>
                <a:spcPct val="0"/>
              </a:spcBef>
              <a:buFontTx/>
              <a:buNone/>
            </a:pPr>
            <a:endParaRPr lang="vi-VN" sz="28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FontTx/>
              <a:buNone/>
            </a:pPr>
            <a:endParaRPr lang="vi-VN" sz="28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en-US" sz="2800" b="1" u="sng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Luyện</a:t>
            </a:r>
            <a:r>
              <a:rPr lang="en-US" altLang="en-US" sz="2800" b="1" u="sng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800" b="1" u="sng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u="sng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:</a:t>
            </a:r>
            <a:endParaRPr lang="vi-VN" altLang="en-US" sz="2800" b="1" dirty="0">
              <a:solidFill>
                <a:srgbClr val="3333FF"/>
              </a:solidFill>
              <a:latin typeface="Times New Roman" panose="02020603050405020304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Mở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rộng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vốn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FontTx/>
              <a:buNone/>
            </a:pPr>
            <a:endParaRPr lang="en-US" sz="28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 eaLnBrk="1" hangingPunct="1">
              <a:spcBef>
                <a:spcPct val="0"/>
              </a:spcBef>
              <a:buFontTx/>
              <a:buNone/>
            </a:pPr>
            <a:endParaRPr lang="en-US" sz="28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1700065"/>
            <a:ext cx="8534400" cy="4465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YÊU CẦU CẦN ĐẠT: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90170" algn="just">
              <a:lnSpc>
                <a:spcPct val="115000"/>
              </a:lnSpc>
              <a:spcAft>
                <a:spcPts val="1000"/>
              </a:spcAft>
            </a:pPr>
            <a:r>
              <a:rPr lang="pt-BR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 lực đặc thù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15000"/>
              </a:lnSpc>
              <a:spcAft>
                <a:spcPts val="1000"/>
              </a:spcAft>
            </a:pPr>
            <a:r>
              <a:rPr lang="pt-B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Biết và hiểu thêm một số từ ngữ về trẻ em.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15000"/>
              </a:lnSpc>
              <a:spcAft>
                <a:spcPts val="1000"/>
              </a:spcAft>
            </a:pPr>
            <a:r>
              <a:rPr lang="pt-B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Tìm được hình ảnh so sánh đẹp về trẻ em; hiểu nghĩa của các thành ngữ, tục ngữ nêu ở BT4.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90170" algn="just">
              <a:lnSpc>
                <a:spcPct val="115000"/>
              </a:lnSpc>
              <a:spcAft>
                <a:spcPts val="1000"/>
              </a:spcAft>
            </a:pPr>
            <a:r>
              <a:rPr lang="nl-NL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Năng lực</a:t>
            </a:r>
            <a:r>
              <a:rPr lang="vi-VN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chung: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>
              <a:lnSpc>
                <a:spcPct val="115000"/>
              </a:lnSpc>
              <a:spcAft>
                <a:spcPts val="1000"/>
              </a:spcAft>
            </a:pP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t-BR" sz="1800" dirty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 H phát triển </a:t>
            </a:r>
            <a:r>
              <a:rPr lang="pt-B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 lực p</a:t>
            </a:r>
            <a:r>
              <a:rPr lang="pt-B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 hiện và làm rõ vấn đề, năng lực tự học, </a:t>
            </a:r>
            <a:r>
              <a:rPr lang="pt-B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 lực ngôn ngữ, năng lực giao tiếp và hợp tác</a:t>
            </a:r>
            <a:r>
              <a:rPr lang="pt-B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đánh giá hoạt động hợp tác.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90170" algn="just">
              <a:lnSpc>
                <a:spcPct val="115000"/>
              </a:lnSpc>
              <a:spcAft>
                <a:spcPts val="1000"/>
              </a:spcAft>
            </a:pPr>
            <a:r>
              <a:rPr lang="nl-NL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Phẩm chất:</a:t>
            </a:r>
            <a:r>
              <a:rPr lang="nl-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>
              <a:lnSpc>
                <a:spcPct val="115000"/>
              </a:lnSpc>
              <a:spcAft>
                <a:spcPts val="1000"/>
              </a:spcAft>
            </a:pP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Rèn cho H tính </a:t>
            </a:r>
            <a:r>
              <a:rPr lang="pt-B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 thực</a:t>
            </a:r>
            <a:r>
              <a:rPr lang="pt-B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chăm chỉ, cẩn thận và có trách nhiệm với việc làm của mình</a:t>
            </a: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83534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Picture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699" name="Text Box 3"/>
          <p:cNvSpPr txBox="1"/>
          <p:nvPr/>
        </p:nvSpPr>
        <p:spPr>
          <a:xfrm>
            <a:off x="3505200" y="2362210"/>
            <a:ext cx="4572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vi-VN" altLang="en-US" sz="1800" dirty="0"/>
          </a:p>
        </p:txBody>
      </p:sp>
      <p:sp>
        <p:nvSpPr>
          <p:cNvPr id="29701" name="Text Box 6"/>
          <p:cNvSpPr txBox="1"/>
          <p:nvPr/>
        </p:nvSpPr>
        <p:spPr>
          <a:xfrm>
            <a:off x="2286000" y="3733800"/>
            <a:ext cx="43434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en-US" sz="1800" dirty="0">
              <a:solidFill>
                <a:srgbClr val="FF3300"/>
              </a:solidFill>
            </a:endParaRPr>
          </a:p>
        </p:txBody>
      </p:sp>
      <p:sp>
        <p:nvSpPr>
          <p:cNvPr id="48135" name="AutoShape 7"/>
          <p:cNvSpPr>
            <a:spLocks noChangeArrowheads="1"/>
          </p:cNvSpPr>
          <p:nvPr/>
        </p:nvSpPr>
        <p:spPr bwMode="auto">
          <a:xfrm>
            <a:off x="1371600" y="1600200"/>
            <a:ext cx="7924800" cy="3352800"/>
          </a:xfrm>
          <a:prstGeom prst="cloudCallout">
            <a:avLst>
              <a:gd name="adj1" fmla="val -33292"/>
              <a:gd name="adj2" fmla="val 79782"/>
            </a:avLst>
          </a:prstGeom>
          <a:solidFill>
            <a:schemeClr val="accent5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nb-NO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Tìm những từ ngữ nói về đặc điểm tính cách của trẻ em.</a:t>
            </a:r>
          </a:p>
          <a:p>
            <a:pPr lvl="0">
              <a:defRPr/>
            </a:pPr>
            <a:endParaRPr lang="nb-NO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r>
              <a:rPr lang="da-DK" sz="2800" dirty="0">
                <a:solidFill>
                  <a:srgbClr val="FF0000"/>
                </a:solidFill>
                <a:latin typeface="Times New Roman"/>
                <a:ea typeface="Times New Roman"/>
              </a:rPr>
              <a:t>hồn nhiên, ngây thơ, tinh nghịch, </a:t>
            </a:r>
            <a:r>
              <a:rPr lang="da-DK" sz="2800" dirty="0">
                <a:solidFill>
                  <a:srgbClr val="0000FF"/>
                </a:solidFill>
                <a:latin typeface="Times New Roman"/>
                <a:ea typeface="Times New Roman"/>
              </a:rPr>
              <a:t>...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21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8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Picture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699" name="Text Box 3"/>
          <p:cNvSpPr txBox="1"/>
          <p:nvPr/>
        </p:nvSpPr>
        <p:spPr>
          <a:xfrm>
            <a:off x="3505200" y="2362210"/>
            <a:ext cx="4572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vi-VN" altLang="en-US" sz="1800" dirty="0"/>
          </a:p>
        </p:txBody>
      </p:sp>
      <p:sp>
        <p:nvSpPr>
          <p:cNvPr id="428038" name="WordArt 6"/>
          <p:cNvSpPr>
            <a:spLocks noChangeArrowheads="1" noChangeShapeType="1" noTextEdit="1"/>
          </p:cNvSpPr>
          <p:nvPr/>
        </p:nvSpPr>
        <p:spPr bwMode="auto">
          <a:xfrm>
            <a:off x="3810000" y="1028700"/>
            <a:ext cx="3200400" cy="10668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3600" b="1" i="0" u="none" strike="noStrike" kern="1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Dặn</a:t>
            </a:r>
            <a:r>
              <a:rPr kumimoji="0" lang="vi-VN" sz="3600" b="1" i="0" u="none" strike="noStrike" kern="10" cap="none" spc="50" normalizeH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 dò</a:t>
            </a:r>
            <a:endParaRPr kumimoji="0" lang="en-US" sz="3600" b="1" i="0" u="none" strike="noStrike" kern="1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imes New Roman" panose="02020603050405020304"/>
              <a:ea typeface="+mn-ea"/>
              <a:cs typeface="Times New Roman" panose="02020603050405020304"/>
            </a:endParaRPr>
          </a:p>
        </p:txBody>
      </p:sp>
      <p:sp>
        <p:nvSpPr>
          <p:cNvPr id="29701" name="Text Box 6"/>
          <p:cNvSpPr txBox="1"/>
          <p:nvPr/>
        </p:nvSpPr>
        <p:spPr>
          <a:xfrm>
            <a:off x="2286000" y="3733800"/>
            <a:ext cx="43434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en-US" sz="1800" dirty="0">
              <a:solidFill>
                <a:srgbClr val="FF3300"/>
              </a:solidFill>
            </a:endParaRPr>
          </a:p>
        </p:txBody>
      </p:sp>
      <p:sp>
        <p:nvSpPr>
          <p:cNvPr id="48135" name="AutoShape 7"/>
          <p:cNvSpPr>
            <a:spLocks noChangeArrowheads="1"/>
          </p:cNvSpPr>
          <p:nvPr/>
        </p:nvSpPr>
        <p:spPr bwMode="auto">
          <a:xfrm>
            <a:off x="1219200" y="2286000"/>
            <a:ext cx="7924800" cy="3352800"/>
          </a:xfrm>
          <a:prstGeom prst="cloudCallout">
            <a:avLst>
              <a:gd name="adj1" fmla="val -33292"/>
              <a:gd name="adj2" fmla="val 79782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Ghi nhớ các kiến thức học hôm nay.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Chuẩn bị bài sau : Ôn tập về dấu câu (Dấu ngoặc kép).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8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8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80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28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914400" y="151984"/>
            <a:ext cx="7277100" cy="1238666"/>
            <a:chOff x="360" y="780"/>
            <a:chExt cx="4584" cy="652"/>
          </a:xfrm>
        </p:grpSpPr>
        <p:sp>
          <p:nvSpPr>
            <p:cNvPr id="21511" name="AutoShape 5"/>
            <p:cNvSpPr/>
            <p:nvPr/>
          </p:nvSpPr>
          <p:spPr>
            <a:xfrm>
              <a:off x="360" y="844"/>
              <a:ext cx="4584" cy="588"/>
            </a:xfrm>
            <a:prstGeom prst="ribbon2">
              <a:avLst>
                <a:gd name="adj1" fmla="val 18991"/>
                <a:gd name="adj2" fmla="val 52657"/>
              </a:avLst>
            </a:prstGeom>
            <a:gradFill rotWithShape="1">
              <a:gsLst>
                <a:gs pos="0">
                  <a:srgbClr val="FFCCFF"/>
                </a:gs>
                <a:gs pos="50000">
                  <a:srgbClr val="CCFF99"/>
                </a:gs>
                <a:gs pos="100000">
                  <a:srgbClr val="FFCCFF"/>
                </a:gs>
              </a:gsLst>
              <a:lin ang="5400000" scaled="1"/>
              <a:tileRect/>
            </a:gra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vi-VN" altLang="en-US" sz="1800" dirty="0"/>
            </a:p>
          </p:txBody>
        </p:sp>
        <p:sp>
          <p:nvSpPr>
            <p:cNvPr id="21512" name="Rectangle 6"/>
            <p:cNvSpPr/>
            <p:nvPr/>
          </p:nvSpPr>
          <p:spPr>
            <a:xfrm>
              <a:off x="1200" y="780"/>
              <a:ext cx="3036" cy="59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1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r>
                <a:rPr lang="en-US" altLang="en-US" sz="3600" dirty="0">
                  <a:solidFill>
                    <a:srgbClr val="CC0099"/>
                  </a:solidFill>
                  <a:latin typeface="Times New Roman" pitchFamily="18" charset="0"/>
                  <a:cs typeface="Times New Roman" pitchFamily="18" charset="0"/>
                </a:rPr>
                <a:t>KHỞI ĐỘNG</a:t>
              </a:r>
            </a:p>
          </p:txBody>
        </p:sp>
      </p:grpSp>
      <p:sp>
        <p:nvSpPr>
          <p:cNvPr id="27655" name="Text Box 7"/>
          <p:cNvSpPr txBox="1"/>
          <p:nvPr/>
        </p:nvSpPr>
        <p:spPr>
          <a:xfrm>
            <a:off x="1371600" y="1828800"/>
            <a:ext cx="7620000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Dấu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chấm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tác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?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Lấy ví dụ minh họa.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27656" name="Picture 8" descr="Cau ho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828800"/>
            <a:ext cx="762000" cy="76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7" name="Rectangle 9"/>
          <p:cNvSpPr/>
          <p:nvPr/>
        </p:nvSpPr>
        <p:spPr>
          <a:xfrm>
            <a:off x="1104255" y="2543106"/>
            <a:ext cx="5963296" cy="9906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just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Dấu hai chấm có tác dụng : </a:t>
            </a:r>
          </a:p>
        </p:txBody>
      </p:sp>
      <p:sp>
        <p:nvSpPr>
          <p:cNvPr id="8" name="Hình Chữ nhật 7"/>
          <p:cNvSpPr/>
          <p:nvPr/>
        </p:nvSpPr>
        <p:spPr>
          <a:xfrm>
            <a:off x="593730" y="3541459"/>
            <a:ext cx="8093075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Đặt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cuối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kể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dẫn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trực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tiếp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Báo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hiệu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bộ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phận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đứng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nó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thích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bộ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phận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đứng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trước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5" grpId="0"/>
      <p:bldP spid="2765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Picture13"/>
          <p:cNvPicPr>
            <a:picLocks noChangeAspect="1"/>
          </p:cNvPicPr>
          <p:nvPr/>
        </p:nvPicPr>
        <p:blipFill>
          <a:blip r:embed="rId2"/>
          <a:srcRect t="1558"/>
          <a:stretch>
            <a:fillRect/>
          </a:stretch>
        </p:blipFill>
        <p:spPr>
          <a:xfrm>
            <a:off x="0" y="-4762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3" name="Picture 6" descr="PinkFlower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50" y="6045200"/>
            <a:ext cx="1219200" cy="687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4" name="Picture 7" descr="Flower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7863" y="0"/>
            <a:ext cx="571500" cy="590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5" name="Picture 8" descr="FloralCorner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7618" y="5080000"/>
            <a:ext cx="1444625" cy="1663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6" name="Picture 10" descr="FloralCorner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5" y="114300"/>
            <a:ext cx="1768475" cy="1201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7" name="Picture 12" descr="Flower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7613" y="317500"/>
            <a:ext cx="571500" cy="590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8" name="Picture 13" descr="Flower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1975" y="931863"/>
            <a:ext cx="571500" cy="590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9" name="WordArt 16"/>
          <p:cNvSpPr>
            <a:spLocks noTextEdit="1"/>
          </p:cNvSpPr>
          <p:nvPr/>
        </p:nvSpPr>
        <p:spPr>
          <a:xfrm>
            <a:off x="2659063" y="2057410"/>
            <a:ext cx="4343400" cy="631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2500" lnSpcReduction="10000"/>
          </a:bodyPr>
          <a:lstStyle/>
          <a:p>
            <a:pPr algn="ctr" eaLnBrk="0" hangingPunct="0"/>
            <a:r>
              <a:rPr lang="en-US" sz="4000" dirty="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LUYỆN TỪ VÀ CÂU</a:t>
            </a:r>
          </a:p>
        </p:txBody>
      </p:sp>
      <p:sp>
        <p:nvSpPr>
          <p:cNvPr id="20490" name="WordArt 17"/>
          <p:cNvSpPr>
            <a:spLocks noTextEdit="1"/>
          </p:cNvSpPr>
          <p:nvPr/>
        </p:nvSpPr>
        <p:spPr>
          <a:xfrm>
            <a:off x="2032001" y="2852742"/>
            <a:ext cx="6257925" cy="1379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lnSpcReduction="10000"/>
          </a:bodyPr>
          <a:lstStyle/>
          <a:p>
            <a:pPr eaLnBrk="0" hangingPunct="0"/>
            <a:r>
              <a:rPr lang="en-US" sz="4400" b="1">
                <a:ln w="9525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Mở rộng vốn từ</a:t>
            </a:r>
          </a:p>
          <a:p>
            <a:pPr eaLnBrk="0" hangingPunct="0"/>
            <a:r>
              <a:rPr lang="en-US" sz="4400" b="1">
                <a:ln w="9525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      Trẻ em</a:t>
            </a:r>
          </a:p>
        </p:txBody>
      </p:sp>
      <p:sp>
        <p:nvSpPr>
          <p:cNvPr id="20491" name="WordArt 5"/>
          <p:cNvSpPr>
            <a:spLocks noTextEdit="1"/>
          </p:cNvSpPr>
          <p:nvPr/>
        </p:nvSpPr>
        <p:spPr>
          <a:xfrm>
            <a:off x="2511425" y="1138248"/>
            <a:ext cx="4638675" cy="4587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77500" lnSpcReduction="20000"/>
          </a:bodyPr>
          <a:lstStyle/>
          <a:p>
            <a:pPr eaLnBrk="0" hangingPunct="0"/>
            <a:r>
              <a:rPr lang="en-US" sz="3600" b="1">
                <a:ln w="9525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</p:txBody>
      </p:sp>
      <p:sp>
        <p:nvSpPr>
          <p:cNvPr id="20492" name="WordArt 5"/>
          <p:cNvSpPr>
            <a:spLocks noTextEdit="1"/>
          </p:cNvSpPr>
          <p:nvPr/>
        </p:nvSpPr>
        <p:spPr>
          <a:xfrm>
            <a:off x="3821114" y="6045200"/>
            <a:ext cx="4638675" cy="4587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77500" lnSpcReduction="20000"/>
          </a:bodyPr>
          <a:lstStyle/>
          <a:p>
            <a:pPr eaLnBrk="0" hangingPunct="0"/>
            <a:endParaRPr lang="en-US" sz="3600" b="1">
              <a:ln w="9525" cap="flat" cmpd="sng">
                <a:solidFill>
                  <a:srgbClr val="008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493" name="WordArt 5"/>
          <p:cNvSpPr>
            <a:spLocks noTextEdit="1"/>
          </p:cNvSpPr>
          <p:nvPr/>
        </p:nvSpPr>
        <p:spPr>
          <a:xfrm>
            <a:off x="2324100" y="388948"/>
            <a:ext cx="4495800" cy="4587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77500" lnSpcReduction="20000"/>
          </a:bodyPr>
          <a:lstStyle/>
          <a:p>
            <a:pPr eaLnBrk="0" hangingPunct="0"/>
            <a:endParaRPr lang="en-US" sz="3600">
              <a:ln w="9525" cap="flat" cmpd="sng">
                <a:solidFill>
                  <a:srgbClr val="008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32856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83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50000">
                <a:srgbClr val="FFFF99"/>
              </a:gs>
              <a:gs pos="100000">
                <a:srgbClr val="66CCFF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en-US" sz="1800" dirty="0"/>
          </a:p>
        </p:txBody>
      </p:sp>
      <p:sp>
        <p:nvSpPr>
          <p:cNvPr id="23556" name="Text Box 84"/>
          <p:cNvSpPr txBox="1"/>
          <p:nvPr/>
        </p:nvSpPr>
        <p:spPr>
          <a:xfrm>
            <a:off x="3505200" y="185738"/>
            <a:ext cx="44958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1800" b="1" i="1" u="sng" dirty="0">
                <a:solidFill>
                  <a:srgbClr val="000000"/>
                </a:solidFill>
              </a:rPr>
              <a:t>Thứ năm ngày 8 tháng 4 năm 2010.</a:t>
            </a:r>
          </a:p>
        </p:txBody>
      </p:sp>
      <p:grpSp>
        <p:nvGrpSpPr>
          <p:cNvPr id="23557" name="Group 85"/>
          <p:cNvGrpSpPr/>
          <p:nvPr/>
        </p:nvGrpSpPr>
        <p:grpSpPr>
          <a:xfrm>
            <a:off x="123825" y="42863"/>
            <a:ext cx="914400" cy="817562"/>
            <a:chOff x="2256" y="3360"/>
            <a:chExt cx="768" cy="515"/>
          </a:xfrm>
        </p:grpSpPr>
        <p:pic>
          <p:nvPicPr>
            <p:cNvPr id="23585" name="Picture 86" descr="19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00" y="3360"/>
              <a:ext cx="624" cy="47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3586" name="Picture 87" descr="19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56" y="3504"/>
              <a:ext cx="576" cy="371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3558" name="Rectangle 88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gradFill rotWithShape="0">
            <a:gsLst>
              <a:gs pos="0">
                <a:srgbClr val="FFCC00"/>
              </a:gs>
              <a:gs pos="50000">
                <a:srgbClr val="FFFFFF"/>
              </a:gs>
              <a:gs pos="100000">
                <a:srgbClr val="FFCC00"/>
              </a:gs>
            </a:gsLst>
            <a:lin ang="5400000" scaled="1"/>
            <a:tileRect/>
          </a:gradFill>
          <a:ln w="57150" cap="flat" cmpd="thinThick">
            <a:pattFill prst="pct90">
              <a:fgClr>
                <a:srgbClr val="006600"/>
              </a:fgClr>
              <a:bgClr>
                <a:srgbClr val="FFFFFF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en-US" sz="1800" dirty="0"/>
          </a:p>
        </p:txBody>
      </p:sp>
      <p:sp>
        <p:nvSpPr>
          <p:cNvPr id="23560" name="Rectangle 92"/>
          <p:cNvSpPr/>
          <p:nvPr/>
        </p:nvSpPr>
        <p:spPr>
          <a:xfrm>
            <a:off x="0" y="838200"/>
            <a:ext cx="9144000" cy="6019800"/>
          </a:xfrm>
          <a:prstGeom prst="rect">
            <a:avLst/>
          </a:prstGeom>
          <a:noFill/>
          <a:ln w="57150" cap="flat" cmpd="thinThick">
            <a:pattFill prst="pct90">
              <a:fgClr>
                <a:srgbClr val="006600"/>
              </a:fgClr>
              <a:bgClr>
                <a:srgbClr val="FFFFFF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vi-VN" altLang="en-US" sz="2800" dirty="0"/>
          </a:p>
        </p:txBody>
      </p:sp>
      <p:sp>
        <p:nvSpPr>
          <p:cNvPr id="12393" name="Text Box 105"/>
          <p:cNvSpPr txBox="1"/>
          <p:nvPr/>
        </p:nvSpPr>
        <p:spPr>
          <a:xfrm>
            <a:off x="253181" y="0"/>
            <a:ext cx="876300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en-US" b="1" u="sng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Luyện</a:t>
            </a:r>
            <a:r>
              <a:rPr lang="en-US" altLang="en-US" b="1" u="sng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b="1" u="sng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b="1" u="sng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b="1" dirty="0">
                <a:solidFill>
                  <a:srgbClr val="3333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Mở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rộng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vốn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400" name="Text Box 112"/>
          <p:cNvSpPr txBox="1"/>
          <p:nvPr/>
        </p:nvSpPr>
        <p:spPr>
          <a:xfrm>
            <a:off x="1066800" y="2422535"/>
            <a:ext cx="4038600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a. Trẻ từ sơ sinh đến 6 tuổi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b. Trẻ từ sơ sinh đến 11 tuổi.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c. Người dưới 16 tuổi.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d. Người dưới 18 tuổi</a:t>
            </a:r>
          </a:p>
        </p:txBody>
      </p:sp>
      <p:sp>
        <p:nvSpPr>
          <p:cNvPr id="12401" name="AutoShape 113"/>
          <p:cNvSpPr/>
          <p:nvPr/>
        </p:nvSpPr>
        <p:spPr>
          <a:xfrm>
            <a:off x="2133600" y="3810000"/>
            <a:ext cx="4800600" cy="1233488"/>
          </a:xfrm>
          <a:prstGeom prst="cloudCallout">
            <a:avLst>
              <a:gd name="adj1" fmla="val -1190"/>
              <a:gd name="adj2" fmla="val 517310"/>
            </a:avLst>
          </a:prstGeom>
          <a:solidFill>
            <a:srgbClr val="FFFF66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342900" lvl="0" indent="-342900" eaLnBrk="1" hangingPunct="1">
              <a:lnSpc>
                <a:spcPct val="80000"/>
              </a:lnSpc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Quan sát tranh </a:t>
            </a:r>
          </a:p>
          <a:p>
            <a:pPr marL="342900" lvl="0" indent="-342900" eaLnBrk="1" hangingPunct="1">
              <a:lnSpc>
                <a:spcPct val="80000"/>
              </a:lnSpc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và thảo luận theo nhóm đôi</a:t>
            </a:r>
          </a:p>
          <a:p>
            <a:pPr marL="342900" lvl="0" indent="-342900" eaLnBrk="1" hangingPunct="1">
              <a:lnSpc>
                <a:spcPct val="80000"/>
              </a:lnSpc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</a:t>
            </a:r>
          </a:p>
        </p:txBody>
      </p:sp>
      <p:pic>
        <p:nvPicPr>
          <p:cNvPr id="12402" name="Picture 114" descr="be yeu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57410"/>
            <a:ext cx="3352800" cy="1990725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2403" name="Picture 115" descr="tre em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0" y="2057410"/>
            <a:ext cx="2743200" cy="1966913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2404" name="Picture 116" descr="be gai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2800" y="2057410"/>
            <a:ext cx="3048000" cy="1990725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2405" name="Picture 117" descr="baby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0800" y="4419600"/>
            <a:ext cx="2590800" cy="21336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2406" name="Picture 118" descr="images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00400" y="4495800"/>
            <a:ext cx="3048000" cy="20574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2407" name="Rectangle 119"/>
          <p:cNvSpPr/>
          <p:nvPr/>
        </p:nvSpPr>
        <p:spPr>
          <a:xfrm>
            <a:off x="609600" y="4038600"/>
            <a:ext cx="1752600" cy="304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H1.7 tháng tuổi</a:t>
            </a:r>
          </a:p>
        </p:txBody>
      </p:sp>
      <p:sp>
        <p:nvSpPr>
          <p:cNvPr id="12408" name="Rectangle 120"/>
          <p:cNvSpPr/>
          <p:nvPr/>
        </p:nvSpPr>
        <p:spPr>
          <a:xfrm>
            <a:off x="533400" y="6572250"/>
            <a:ext cx="1752600" cy="304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H4.15 tuổi</a:t>
            </a:r>
          </a:p>
        </p:txBody>
      </p:sp>
      <p:sp>
        <p:nvSpPr>
          <p:cNvPr id="12409" name="Rectangle 121"/>
          <p:cNvSpPr/>
          <p:nvPr/>
        </p:nvSpPr>
        <p:spPr>
          <a:xfrm>
            <a:off x="3810000" y="4114800"/>
            <a:ext cx="1752600" cy="304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H2.10 tuổi</a:t>
            </a:r>
          </a:p>
        </p:txBody>
      </p:sp>
      <p:sp>
        <p:nvSpPr>
          <p:cNvPr id="12410" name="Rectangle 122"/>
          <p:cNvSpPr/>
          <p:nvPr/>
        </p:nvSpPr>
        <p:spPr>
          <a:xfrm>
            <a:off x="3733800" y="6572250"/>
            <a:ext cx="1752600" cy="304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1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H5.16 tuổi</a:t>
            </a:r>
          </a:p>
        </p:txBody>
      </p:sp>
      <p:sp>
        <p:nvSpPr>
          <p:cNvPr id="12411" name="Rectangle 123"/>
          <p:cNvSpPr/>
          <p:nvPr/>
        </p:nvSpPr>
        <p:spPr>
          <a:xfrm>
            <a:off x="6934200" y="6553200"/>
            <a:ext cx="1752600" cy="304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H6.4 tuổi</a:t>
            </a:r>
          </a:p>
        </p:txBody>
      </p:sp>
      <p:sp>
        <p:nvSpPr>
          <p:cNvPr id="12412" name="Rectangle 124"/>
          <p:cNvSpPr/>
          <p:nvPr/>
        </p:nvSpPr>
        <p:spPr>
          <a:xfrm>
            <a:off x="6934200" y="4038600"/>
            <a:ext cx="1752600" cy="304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H3.7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tuổi</a:t>
            </a:r>
          </a:p>
        </p:txBody>
      </p:sp>
      <p:pic>
        <p:nvPicPr>
          <p:cNvPr id="12413" name="Picture 125" descr="nghi thuc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4419610"/>
            <a:ext cx="3124200" cy="2144713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2474" name="Text Box 186"/>
          <p:cNvSpPr txBox="1"/>
          <p:nvPr/>
        </p:nvSpPr>
        <p:spPr>
          <a:xfrm>
            <a:off x="100013" y="1040576"/>
            <a:ext cx="9020175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b="1" u="sng" dirty="0">
                <a:solidFill>
                  <a:srgbClr val="0000CC"/>
                </a:solidFill>
                <a:latin typeface="Times New Roman" panose="02020603050405020304" pitchFamily="18" charset="0"/>
              </a:rPr>
              <a:t>Bài 1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: Em hiểu nghĩa của từ </a:t>
            </a:r>
            <a:r>
              <a:rPr lang="en-US" altLang="en-US" sz="2800" b="1" i="1" dirty="0">
                <a:solidFill>
                  <a:srgbClr val="CC0000"/>
                </a:solidFill>
                <a:latin typeface="Times New Roman" panose="02020603050405020304" pitchFamily="18" charset="0"/>
              </a:rPr>
              <a:t>trẻ em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như thế nào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? 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Chọn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ý đúng:</a:t>
            </a:r>
            <a:endParaRPr lang="en-US" altLang="en-US" sz="2800" dirty="0">
              <a:solidFill>
                <a:srgbClr val="D60093"/>
              </a:solidFill>
            </a:endParaRPr>
          </a:p>
        </p:txBody>
      </p:sp>
      <p:sp>
        <p:nvSpPr>
          <p:cNvPr id="12475" name="Text Box 187"/>
          <p:cNvSpPr txBox="1"/>
          <p:nvPr/>
        </p:nvSpPr>
        <p:spPr>
          <a:xfrm>
            <a:off x="938213" y="3028950"/>
            <a:ext cx="2743200" cy="4064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c. Người dưới 16 tuổi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12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9" dur="2000"/>
                                        <p:tgtEl>
                                          <p:spTgt spid="12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4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4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24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24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2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2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24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24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2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2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24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2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2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2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24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2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2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2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24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24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2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2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2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2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2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2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2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2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2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7" dur="500"/>
                                        <p:tgtEl>
                                          <p:spTgt spid="124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0" dur="500"/>
                                        <p:tgtEl>
                                          <p:spTgt spid="124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3" dur="500"/>
                                        <p:tgtEl>
                                          <p:spTgt spid="124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6" dur="500"/>
                                        <p:tgtEl>
                                          <p:spTgt spid="12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9" dur="500"/>
                                        <p:tgtEl>
                                          <p:spTgt spid="12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2" dur="500"/>
                                        <p:tgtEl>
                                          <p:spTgt spid="124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5" dur="500"/>
                                        <p:tgtEl>
                                          <p:spTgt spid="12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8" dur="500"/>
                                        <p:tgtEl>
                                          <p:spTgt spid="124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1" dur="500"/>
                                        <p:tgtEl>
                                          <p:spTgt spid="124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4" dur="500"/>
                                        <p:tgtEl>
                                          <p:spTgt spid="12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7" dur="500"/>
                                        <p:tgtEl>
                                          <p:spTgt spid="12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0" dur="500"/>
                                        <p:tgtEl>
                                          <p:spTgt spid="124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12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3" grpId="0"/>
      <p:bldP spid="12400" grpId="0"/>
      <p:bldP spid="12401" grpId="0" animBg="1"/>
      <p:bldP spid="12401" grpId="1" animBg="1"/>
      <p:bldP spid="12407" grpId="0"/>
      <p:bldP spid="12407" grpId="1"/>
      <p:bldP spid="12408" grpId="0"/>
      <p:bldP spid="12408" grpId="1"/>
      <p:bldP spid="12409" grpId="0"/>
      <p:bldP spid="12409" grpId="1"/>
      <p:bldP spid="12410" grpId="0"/>
      <p:bldP spid="12410" grpId="1"/>
      <p:bldP spid="12411" grpId="0"/>
      <p:bldP spid="12411" grpId="1"/>
      <p:bldP spid="12412" grpId="0"/>
      <p:bldP spid="12412" grpId="1"/>
      <p:bldP spid="12474" grpId="0"/>
      <p:bldP spid="1247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14"/>
          <p:cNvSpPr/>
          <p:nvPr/>
        </p:nvSpPr>
        <p:spPr>
          <a:xfrm>
            <a:off x="0" y="838200"/>
            <a:ext cx="9144000" cy="6019800"/>
          </a:xfrm>
          <a:prstGeom prst="rect">
            <a:avLst/>
          </a:prstGeom>
          <a:noFill/>
          <a:ln w="57150" cap="flat" cmpd="thinThick">
            <a:pattFill prst="pct90">
              <a:fgClr>
                <a:srgbClr val="006600"/>
              </a:fgClr>
              <a:bgClr>
                <a:srgbClr val="FFFFFF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algn="ctr" eaLnBrk="1" hangingPunct="1">
              <a:spcBef>
                <a:spcPct val="0"/>
              </a:spcBef>
              <a:buFontTx/>
              <a:buNone/>
            </a:pPr>
            <a:endParaRPr lang="vi-VN" altLang="en-US" sz="2800" dirty="0">
              <a:solidFill>
                <a:srgbClr val="000000"/>
              </a:solidFill>
            </a:endParaRPr>
          </a:p>
        </p:txBody>
      </p:sp>
      <p:sp>
        <p:nvSpPr>
          <p:cNvPr id="20521" name="Text Box 41"/>
          <p:cNvSpPr txBox="1">
            <a:spLocks noChangeArrowheads="1"/>
          </p:cNvSpPr>
          <p:nvPr/>
        </p:nvSpPr>
        <p:spPr bwMode="auto">
          <a:xfrm>
            <a:off x="320057" y="1981210"/>
            <a:ext cx="8772525" cy="95410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2800" b="1" u="sng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Bài</a:t>
            </a:r>
            <a:r>
              <a:rPr lang="en-US" sz="2800" b="1" u="sng" dirty="0">
                <a:solidFill>
                  <a:srgbClr val="0000CC"/>
                </a:solidFill>
                <a:latin typeface="Times New Roman" panose="02020603050405020304" pitchFamily="18" charset="0"/>
              </a:rPr>
              <a:t> 2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</a:rPr>
              <a:t>đồng</a:t>
            </a:r>
            <a:r>
              <a:rPr lang="en-US" sz="28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</a:rPr>
              <a:t>nghĩa</a:t>
            </a:r>
            <a:r>
              <a:rPr lang="en-US" sz="28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</a:rPr>
              <a:t>trẻ</a:t>
            </a:r>
            <a:r>
              <a:rPr lang="en-US" sz="28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r>
              <a:rPr lang="en-US" sz="28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(</a:t>
            </a:r>
            <a:r>
              <a:rPr lang="en-US" sz="28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M: </a:t>
            </a:r>
            <a:r>
              <a:rPr lang="en-US" sz="2800" b="1" dirty="0" err="1">
                <a:solidFill>
                  <a:srgbClr val="CC0000"/>
                </a:solidFill>
                <a:latin typeface="Times New Roman" panose="02020603050405020304" pitchFamily="18" charset="0"/>
              </a:rPr>
              <a:t>trẻ</a:t>
            </a:r>
            <a:r>
              <a:rPr lang="en-US" sz="28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C0000"/>
                </a:solidFill>
                <a:latin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)</a:t>
            </a:r>
          </a:p>
          <a:p>
            <a:pPr eaLnBrk="1" hangingPunct="1">
              <a:defRPr/>
            </a:pP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Đặt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2" name="Rectangle 88"/>
          <p:cNvSpPr/>
          <p:nvPr/>
        </p:nvSpPr>
        <p:spPr>
          <a:xfrm>
            <a:off x="0" y="13722"/>
            <a:ext cx="9144000" cy="1295400"/>
          </a:xfrm>
          <a:prstGeom prst="rect">
            <a:avLst/>
          </a:prstGeom>
          <a:gradFill rotWithShape="0">
            <a:gsLst>
              <a:gs pos="0">
                <a:srgbClr val="FFCC00"/>
              </a:gs>
              <a:gs pos="50000">
                <a:srgbClr val="FFFFFF"/>
              </a:gs>
              <a:gs pos="100000">
                <a:srgbClr val="FFCC00"/>
              </a:gs>
            </a:gsLst>
            <a:lin ang="5400000" scaled="1"/>
            <a:tileRect/>
          </a:gradFill>
          <a:ln w="57150" cap="flat" cmpd="thinThick">
            <a:pattFill prst="pct90">
              <a:fgClr>
                <a:srgbClr val="006600"/>
              </a:fgClr>
              <a:bgClr>
                <a:srgbClr val="FFFFFF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altLang="en-US" b="1" u="sng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Luyện</a:t>
            </a:r>
            <a:r>
              <a:rPr lang="en-US" altLang="en-US" b="1" u="sng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b="1" u="sng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b="1" u="sng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b="1" dirty="0">
                <a:solidFill>
                  <a:srgbClr val="3333FF"/>
                </a:solidFill>
                <a:latin typeface="Times New Roman" panose="02020603050405020304" pitchFamily="18" charset="0"/>
              </a:rPr>
              <a:t>:</a:t>
            </a:r>
            <a:endParaRPr lang="vi-VN" altLang="en-US" b="1" dirty="0">
              <a:solidFill>
                <a:srgbClr val="3333FF"/>
              </a:solidFill>
              <a:latin typeface="Times New Roman" panose="02020603050405020304" pitchFamily="18" charset="0"/>
            </a:endParaRPr>
          </a:p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altLang="en-US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Mở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rộng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vốn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4" name="Picture 35" descr="tải xuố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124200"/>
            <a:ext cx="3279183" cy="2749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62107" y="3581400"/>
            <a:ext cx="31854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kern="1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THẢO LUẬN:</a:t>
            </a:r>
          </a:p>
        </p:txBody>
      </p:sp>
    </p:spTree>
    <p:extLst>
      <p:ext uri="{BB962C8B-B14F-4D97-AF65-F5344CB8AC3E}">
        <p14:creationId xmlns:p14="http://schemas.microsoft.com/office/powerpoint/2010/main" val="361857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14"/>
          <p:cNvSpPr/>
          <p:nvPr/>
        </p:nvSpPr>
        <p:spPr>
          <a:xfrm>
            <a:off x="0" y="838200"/>
            <a:ext cx="9144000" cy="6019800"/>
          </a:xfrm>
          <a:prstGeom prst="rect">
            <a:avLst/>
          </a:prstGeom>
          <a:noFill/>
          <a:ln w="57150" cap="flat" cmpd="thinThick">
            <a:pattFill prst="pct90">
              <a:fgClr>
                <a:srgbClr val="006600"/>
              </a:fgClr>
              <a:bgClr>
                <a:srgbClr val="FFFFFF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vi-VN" altLang="en-US" sz="2800" dirty="0"/>
          </a:p>
        </p:txBody>
      </p:sp>
      <p:sp>
        <p:nvSpPr>
          <p:cNvPr id="20521" name="Text Box 41"/>
          <p:cNvSpPr txBox="1">
            <a:spLocks noChangeArrowheads="1"/>
          </p:cNvSpPr>
          <p:nvPr/>
        </p:nvSpPr>
        <p:spPr bwMode="auto">
          <a:xfrm>
            <a:off x="320057" y="1981210"/>
            <a:ext cx="8772525" cy="95410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Bài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2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Tìm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đồng</a:t>
            </a:r>
            <a:r>
              <a:rPr kumimoji="0" lang="en-US" sz="28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nghĩa</a:t>
            </a:r>
            <a:r>
              <a:rPr kumimoji="0" lang="en-US" sz="28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trẻ</a:t>
            </a:r>
            <a:r>
              <a:rPr kumimoji="0" lang="en-US" sz="28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trẻ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Đặt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tìm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được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20523" name="Text Box 43"/>
          <p:cNvSpPr txBox="1">
            <a:spLocks noChangeArrowheads="1"/>
          </p:cNvSpPr>
          <p:nvPr/>
        </p:nvSpPr>
        <p:spPr bwMode="auto">
          <a:xfrm>
            <a:off x="264764" y="3124208"/>
            <a:ext cx="8772525" cy="95410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50" normalizeH="0" baseline="0" noProof="0" dirty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Trẻ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trẻ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con, con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trẻ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, con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nít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thiếu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niên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thiếu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ranh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con,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trẻ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ranh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nhóc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con,…</a:t>
            </a:r>
          </a:p>
        </p:txBody>
      </p:sp>
      <p:sp>
        <p:nvSpPr>
          <p:cNvPr id="20524" name="Text Box 44"/>
          <p:cNvSpPr txBox="1"/>
          <p:nvPr/>
        </p:nvSpPr>
        <p:spPr>
          <a:xfrm>
            <a:off x="609600" y="4191000"/>
            <a:ext cx="220980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Đặt câu: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580" name="Text Box 100"/>
          <p:cNvSpPr txBox="1"/>
          <p:nvPr/>
        </p:nvSpPr>
        <p:spPr>
          <a:xfrm>
            <a:off x="457200" y="4800600"/>
            <a:ext cx="80010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Thiếu nhi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là măng non của đất nước.</a:t>
            </a:r>
          </a:p>
        </p:txBody>
      </p:sp>
      <p:sp>
        <p:nvSpPr>
          <p:cNvPr id="20582" name="Text Box 102"/>
          <p:cNvSpPr txBox="1"/>
          <p:nvPr/>
        </p:nvSpPr>
        <p:spPr>
          <a:xfrm>
            <a:off x="338137" y="5410200"/>
            <a:ext cx="88392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Mấy đứa </a:t>
            </a:r>
            <a:r>
              <a:rPr lang="en-US" altLang="en-US" sz="28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nhóc con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đang nô đùa ngoài vườn</a:t>
            </a:r>
            <a:r>
              <a:rPr lang="en-US" altLang="en-US" sz="28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2" name="Rectangle 88"/>
          <p:cNvSpPr/>
          <p:nvPr/>
        </p:nvSpPr>
        <p:spPr>
          <a:xfrm>
            <a:off x="0" y="81116"/>
            <a:ext cx="9144000" cy="1374563"/>
          </a:xfrm>
          <a:prstGeom prst="rect">
            <a:avLst/>
          </a:prstGeom>
          <a:gradFill rotWithShape="0">
            <a:gsLst>
              <a:gs pos="0">
                <a:srgbClr val="FFCC00"/>
              </a:gs>
              <a:gs pos="50000">
                <a:srgbClr val="FFFFFF"/>
              </a:gs>
              <a:gs pos="100000">
                <a:srgbClr val="FFCC00"/>
              </a:gs>
            </a:gsLst>
            <a:lin ang="5400000" scaled="1"/>
            <a:tileRect/>
          </a:gradFill>
          <a:ln w="57150" cap="flat" cmpd="thinThick">
            <a:pattFill prst="pct90">
              <a:fgClr>
                <a:srgbClr val="006600"/>
              </a:fgClr>
              <a:bgClr>
                <a:srgbClr val="FFFFFF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0"/>
              </a:spcBef>
              <a:buNone/>
            </a:pPr>
            <a:endParaRPr lang="en-US" sz="28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05"/>
          <p:cNvSpPr txBox="1"/>
          <p:nvPr/>
        </p:nvSpPr>
        <p:spPr>
          <a:xfrm>
            <a:off x="685800" y="81116"/>
            <a:ext cx="8763000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altLang="en-US" b="1" u="sng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Luyện</a:t>
            </a:r>
            <a:r>
              <a:rPr lang="en-US" altLang="en-US" b="1" u="sng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b="1" u="sng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b="1" u="sng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b="1" dirty="0">
                <a:solidFill>
                  <a:srgbClr val="3333FF"/>
                </a:solidFill>
                <a:latin typeface="Times New Roman" panose="02020603050405020304" pitchFamily="18" charset="0"/>
              </a:rPr>
              <a:t>:</a:t>
            </a:r>
            <a:endParaRPr lang="vi-VN" altLang="en-US" b="1" dirty="0">
              <a:solidFill>
                <a:srgbClr val="3333FF"/>
              </a:solidFill>
              <a:latin typeface="Times New Roman" panose="02020603050405020304" pitchFamily="18" charset="0"/>
            </a:endParaRPr>
          </a:p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altLang="en-US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Mở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rộng vốn từ: Trẻ 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0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0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0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0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4" grpId="0"/>
      <p:bldP spid="20580" grpId="0"/>
      <p:bldP spid="2058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50000">
                <a:srgbClr val="FFFF99"/>
              </a:gs>
              <a:gs pos="100000">
                <a:srgbClr val="66CCFF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en-US" sz="1800" dirty="0"/>
          </a:p>
        </p:txBody>
      </p:sp>
      <p:sp>
        <p:nvSpPr>
          <p:cNvPr id="25604" name="Text Box 4"/>
          <p:cNvSpPr txBox="1"/>
          <p:nvPr/>
        </p:nvSpPr>
        <p:spPr>
          <a:xfrm>
            <a:off x="3505200" y="185738"/>
            <a:ext cx="44958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1800" b="1" i="1" u="sng" dirty="0">
                <a:solidFill>
                  <a:srgbClr val="000000"/>
                </a:solidFill>
              </a:rPr>
              <a:t>Thứ năm ngày 8 tháng 4 năm 2010.</a:t>
            </a:r>
          </a:p>
        </p:txBody>
      </p:sp>
      <p:grpSp>
        <p:nvGrpSpPr>
          <p:cNvPr id="25605" name="Group 5"/>
          <p:cNvGrpSpPr/>
          <p:nvPr/>
        </p:nvGrpSpPr>
        <p:grpSpPr>
          <a:xfrm>
            <a:off x="123825" y="42863"/>
            <a:ext cx="914400" cy="817562"/>
            <a:chOff x="2256" y="3360"/>
            <a:chExt cx="768" cy="515"/>
          </a:xfrm>
        </p:grpSpPr>
        <p:pic>
          <p:nvPicPr>
            <p:cNvPr id="25623" name="Picture 6" descr="19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00" y="3360"/>
              <a:ext cx="624" cy="47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5624" name="Picture 7" descr="19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56" y="3504"/>
              <a:ext cx="576" cy="371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5606" name="Rectangle 8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gradFill rotWithShape="0">
            <a:gsLst>
              <a:gs pos="0">
                <a:srgbClr val="FFCC00"/>
              </a:gs>
              <a:gs pos="50000">
                <a:srgbClr val="FFFFFF"/>
              </a:gs>
              <a:gs pos="100000">
                <a:srgbClr val="FFCC00"/>
              </a:gs>
            </a:gsLst>
            <a:lin ang="5400000" scaled="1"/>
            <a:tileRect/>
          </a:gradFill>
          <a:ln w="57150" cap="flat" cmpd="thinThick">
            <a:pattFill prst="pct90">
              <a:fgClr>
                <a:srgbClr val="006600"/>
              </a:fgClr>
              <a:bgClr>
                <a:srgbClr val="FFFFFF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en-US" sz="1800" dirty="0"/>
          </a:p>
        </p:txBody>
      </p:sp>
      <p:sp>
        <p:nvSpPr>
          <p:cNvPr id="25608" name="Rectangle 12"/>
          <p:cNvSpPr/>
          <p:nvPr/>
        </p:nvSpPr>
        <p:spPr>
          <a:xfrm>
            <a:off x="0" y="838200"/>
            <a:ext cx="9144000" cy="6019800"/>
          </a:xfrm>
          <a:prstGeom prst="rect">
            <a:avLst/>
          </a:prstGeom>
          <a:noFill/>
          <a:ln w="57150" cap="flat" cmpd="thinThick">
            <a:pattFill prst="pct90">
              <a:fgClr>
                <a:srgbClr val="006600"/>
              </a:fgClr>
              <a:bgClr>
                <a:srgbClr val="FFFFFF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vi-VN" altLang="en-US" sz="2800" dirty="0"/>
          </a:p>
        </p:txBody>
      </p:sp>
      <p:sp>
        <p:nvSpPr>
          <p:cNvPr id="25611" name="Rectangle 23"/>
          <p:cNvSpPr/>
          <p:nvPr/>
        </p:nvSpPr>
        <p:spPr>
          <a:xfrm>
            <a:off x="4114804" y="381001"/>
            <a:ext cx="1955985" cy="400110"/>
          </a:xfrm>
          <a:prstGeom prst="rect">
            <a:avLst/>
          </a:prstGeom>
          <a:noFill/>
          <a:ln w="12700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2000" b="1" u="sng" dirty="0">
                <a:solidFill>
                  <a:srgbClr val="3333FF"/>
                </a:solidFill>
                <a:latin typeface="Times New Roman" panose="02020603050405020304" pitchFamily="18" charset="0"/>
              </a:rPr>
              <a:t>Luyện từ và câu</a:t>
            </a:r>
          </a:p>
        </p:txBody>
      </p:sp>
      <p:sp>
        <p:nvSpPr>
          <p:cNvPr id="25612" name="Text Box 24"/>
          <p:cNvSpPr txBox="1"/>
          <p:nvPr/>
        </p:nvSpPr>
        <p:spPr>
          <a:xfrm>
            <a:off x="1533527" y="914400"/>
            <a:ext cx="555307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Mở rộng vốn từ: Trẻ em</a:t>
            </a:r>
          </a:p>
        </p:txBody>
      </p:sp>
      <p:sp>
        <p:nvSpPr>
          <p:cNvPr id="32798" name="Text Box 30"/>
          <p:cNvSpPr txBox="1">
            <a:spLocks noChangeArrowheads="1"/>
          </p:cNvSpPr>
          <p:nvPr/>
        </p:nvSpPr>
        <p:spPr bwMode="auto">
          <a:xfrm>
            <a:off x="123826" y="1498601"/>
            <a:ext cx="8791574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2800" b="1" u="sng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Bài</a:t>
            </a:r>
            <a:r>
              <a:rPr lang="en-US" sz="2800" b="1" u="sng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3: 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ảnh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so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sánh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đẹp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trẻ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defRPr/>
            </a:pP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M: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Trẻ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búp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cành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32801" name="Picture 33" descr="bayby1 (68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2286000"/>
            <a:ext cx="2286000" cy="19812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32802" name="Picture 34" descr="tre 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0" y="4267200"/>
            <a:ext cx="2286000" cy="21336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32803" name="Picture 35" descr="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6600" y="2286000"/>
            <a:ext cx="2057400" cy="19812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32804" name="Picture 36" descr="nghi thuc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86600" y="4267200"/>
            <a:ext cx="2057400" cy="21336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2805" name="Text Box 37"/>
          <p:cNvSpPr txBox="1">
            <a:spLocks noChangeArrowheads="1"/>
          </p:cNvSpPr>
          <p:nvPr/>
        </p:nvSpPr>
        <p:spPr bwMode="auto">
          <a:xfrm>
            <a:off x="0" y="2743205"/>
            <a:ext cx="5105400" cy="440120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-</a:t>
            </a:r>
            <a:r>
              <a:rPr kumimoji="0" lang="en-US" sz="2400" b="1" u="none" strike="noStrike" kern="1200" cap="none" spc="50" normalizeH="0" baseline="0" noProof="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Trẻ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tờ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giấy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trắng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Trẻ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nụ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hoa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mới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nở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Trẻ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tương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lai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đất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Trẻ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hôm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nay,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giới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ngày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mai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Lũ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trẻ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ríu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rít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bầy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chim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non.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Đứa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trẻ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đẹp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bông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hồng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buổi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sớm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7" name="Rectangle 88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gradFill rotWithShape="0">
            <a:gsLst>
              <a:gs pos="0">
                <a:srgbClr val="FFCC00"/>
              </a:gs>
              <a:gs pos="50000">
                <a:srgbClr val="FFFFFF"/>
              </a:gs>
              <a:gs pos="100000">
                <a:srgbClr val="FFCC00"/>
              </a:gs>
            </a:gsLst>
            <a:lin ang="5400000" scaled="1"/>
            <a:tileRect/>
          </a:gradFill>
          <a:ln w="57150" cap="flat" cmpd="thinThick">
            <a:pattFill prst="pct90">
              <a:fgClr>
                <a:srgbClr val="006600"/>
              </a:fgClr>
              <a:bgClr>
                <a:srgbClr val="FFFFFF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en-US" sz="1800" dirty="0"/>
          </a:p>
        </p:txBody>
      </p:sp>
      <p:sp>
        <p:nvSpPr>
          <p:cNvPr id="18" name="Text Box 105"/>
          <p:cNvSpPr txBox="1"/>
          <p:nvPr/>
        </p:nvSpPr>
        <p:spPr>
          <a:xfrm>
            <a:off x="228600" y="185742"/>
            <a:ext cx="876300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en-US" b="1" u="sng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Luyện</a:t>
            </a:r>
            <a:r>
              <a:rPr lang="en-US" altLang="en-US" b="1" u="sng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b="1" u="sng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b="1" u="sng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b="1" dirty="0">
                <a:solidFill>
                  <a:srgbClr val="3333FF"/>
                </a:solidFill>
                <a:latin typeface="Times New Roman" panose="02020603050405020304" pitchFamily="18" charset="0"/>
              </a:rPr>
              <a:t>:    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Mở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rộng vốn từ: Trẻ 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328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2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2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2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328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328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328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2000"/>
                                        <p:tgtEl>
                                          <p:spTgt spid="3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/>
          <p:nvPr/>
        </p:nvSpPr>
        <p:spPr>
          <a:xfrm>
            <a:off x="160800" y="723900"/>
            <a:ext cx="8983205" cy="1066800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50000">
                <a:srgbClr val="FFFF99"/>
              </a:gs>
              <a:gs pos="100000">
                <a:srgbClr val="66CCFF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en-US" sz="1800" dirty="0"/>
          </a:p>
        </p:txBody>
      </p:sp>
      <p:sp>
        <p:nvSpPr>
          <p:cNvPr id="26632" name="Rectangle 12"/>
          <p:cNvSpPr/>
          <p:nvPr/>
        </p:nvSpPr>
        <p:spPr>
          <a:xfrm>
            <a:off x="0" y="838200"/>
            <a:ext cx="9144000" cy="6019800"/>
          </a:xfrm>
          <a:prstGeom prst="rect">
            <a:avLst/>
          </a:prstGeom>
          <a:noFill/>
          <a:ln w="57150" cap="flat" cmpd="thinThick">
            <a:pattFill prst="pct90">
              <a:fgClr>
                <a:srgbClr val="006600"/>
              </a:fgClr>
              <a:bgClr>
                <a:srgbClr val="FFFFFF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vi-VN" altLang="en-US" sz="2800" dirty="0"/>
          </a:p>
        </p:txBody>
      </p:sp>
      <p:sp>
        <p:nvSpPr>
          <p:cNvPr id="29734" name="Text Box 38"/>
          <p:cNvSpPr txBox="1">
            <a:spLocks noChangeArrowheads="1"/>
          </p:cNvSpPr>
          <p:nvPr/>
        </p:nvSpPr>
        <p:spPr bwMode="auto">
          <a:xfrm>
            <a:off x="313533" y="886174"/>
            <a:ext cx="8382000" cy="946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4: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Chọn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thành</a:t>
            </a:r>
            <a:r>
              <a:rPr lang="en-US" sz="2800" b="1" u="sng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1" u="sng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tục</a:t>
            </a:r>
            <a:r>
              <a:rPr lang="en-US" sz="2800" b="1" u="sng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ngữ</a:t>
            </a:r>
            <a:r>
              <a:rPr lang="en-US" sz="2800" b="1" u="sng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ngoặc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thích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chỗ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trống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29778" name="Group 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168858"/>
              </p:ext>
            </p:extLst>
          </p:nvPr>
        </p:nvGraphicFramePr>
        <p:xfrm>
          <a:off x="107950" y="1977678"/>
          <a:ext cx="8991600" cy="3047999"/>
        </p:xfrm>
        <a:graphic>
          <a:graphicData uri="http://schemas.openxmlformats.org/drawingml/2006/table">
            <a:tbl>
              <a:tblPr/>
              <a:tblGrid>
                <a:gridCol w="3282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0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58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2800" b="1" i="0" u="none" kern="1200" baseline="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21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9761" name="Text Box 65"/>
          <p:cNvSpPr txBox="1">
            <a:spLocks noChangeArrowheads="1"/>
          </p:cNvSpPr>
          <p:nvPr/>
        </p:nvSpPr>
        <p:spPr bwMode="auto">
          <a:xfrm>
            <a:off x="525651" y="5661706"/>
            <a:ext cx="3276600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100" b="1" i="0" u="none" strike="noStrike" kern="1200" cap="none" spc="0" normalizeH="0" baseline="0" noProof="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Trẻ</a:t>
            </a:r>
            <a:r>
              <a:rPr kumimoji="0" lang="en-US" sz="2100" b="1" i="0" u="none" strike="noStrike" kern="1200" cap="none" spc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lên</a:t>
            </a:r>
            <a:r>
              <a:rPr kumimoji="0" lang="en-US" sz="2100" b="1" i="0" u="none" strike="noStrike" kern="1200" cap="none" spc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</a:t>
            </a:r>
            <a:r>
              <a:rPr kumimoji="0" lang="en-US" sz="2100" b="1" i="0" u="none" strike="noStrike" kern="1200" cap="none" spc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100" b="1" i="0" u="none" strike="noStrike" kern="1200" cap="none" spc="0" normalizeH="0" baseline="0" noProof="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sz="2100" b="1" i="0" u="none" strike="noStrike" kern="1200" cap="none" spc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sz="2100" b="1" i="0" u="none" strike="noStrike" kern="1200" cap="none" spc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100" b="1" i="0" u="none" strike="noStrike" kern="1200" cap="none" spc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endParaRPr kumimoji="0" lang="en-US" sz="2100" b="1" i="0" u="none" strike="noStrike" kern="1200" cap="none" spc="0" normalizeH="0" baseline="0" noProof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9764" name="Text Box 68"/>
          <p:cNvSpPr txBox="1">
            <a:spLocks noChangeArrowheads="1"/>
          </p:cNvSpPr>
          <p:nvPr/>
        </p:nvSpPr>
        <p:spPr bwMode="auto">
          <a:xfrm>
            <a:off x="6096000" y="5678496"/>
            <a:ext cx="2286000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200" b="1" i="0" u="none" strike="noStrike" kern="1200" cap="none" spc="0" normalizeH="0" baseline="0" noProof="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Trẻ</a:t>
            </a:r>
            <a:r>
              <a:rPr kumimoji="0" lang="en-US" sz="2200" b="1" i="0" u="none" strike="noStrike" kern="1200" cap="none" spc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2200" b="1" i="0" u="none" strike="noStrike" kern="1200" cap="none" spc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non </a:t>
            </a:r>
            <a:r>
              <a:rPr kumimoji="0" lang="en-US" sz="2200" b="1" i="0" u="none" strike="noStrike" kern="1200" cap="none" spc="0" normalizeH="0" baseline="0" noProof="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dạ</a:t>
            </a:r>
            <a:endParaRPr kumimoji="0" lang="en-US" sz="2200" b="1" i="0" u="none" strike="noStrike" kern="1200" cap="none" spc="0" normalizeH="0" baseline="0" noProof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9765" name="Text Box 69"/>
          <p:cNvSpPr txBox="1">
            <a:spLocks noChangeArrowheads="1"/>
          </p:cNvSpPr>
          <p:nvPr/>
        </p:nvSpPr>
        <p:spPr bwMode="auto">
          <a:xfrm>
            <a:off x="6096000" y="6172210"/>
            <a:ext cx="2286000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200" b="1" i="0" u="none" strike="noStrike" kern="1200" cap="none" spc="0" normalizeH="0" baseline="0" noProof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Tre non dễ uốn</a:t>
            </a:r>
          </a:p>
        </p:txBody>
      </p:sp>
      <p:sp>
        <p:nvSpPr>
          <p:cNvPr id="29766" name="Text Box 70"/>
          <p:cNvSpPr txBox="1">
            <a:spLocks noChangeArrowheads="1"/>
          </p:cNvSpPr>
          <p:nvPr/>
        </p:nvSpPr>
        <p:spPr bwMode="auto">
          <a:xfrm>
            <a:off x="533400" y="6172210"/>
            <a:ext cx="2667000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200" b="1" i="0" u="none" strike="noStrike" kern="1200" cap="none" spc="0" normalizeH="0" baseline="0" noProof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Tre già, măng mọc</a:t>
            </a:r>
          </a:p>
        </p:txBody>
      </p:sp>
      <p:sp>
        <p:nvSpPr>
          <p:cNvPr id="26653" name="Line 73"/>
          <p:cNvSpPr/>
          <p:nvPr/>
        </p:nvSpPr>
        <p:spPr>
          <a:xfrm>
            <a:off x="2796153" y="2895600"/>
            <a:ext cx="457200" cy="0"/>
          </a:xfrm>
          <a:prstGeom prst="line">
            <a:avLst/>
          </a:prstGeom>
          <a:ln w="9525" cap="flat" cmpd="sng">
            <a:solidFill>
              <a:srgbClr val="CC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6654" name="Line 74"/>
          <p:cNvSpPr/>
          <p:nvPr/>
        </p:nvSpPr>
        <p:spPr>
          <a:xfrm>
            <a:off x="2743200" y="3352800"/>
            <a:ext cx="457200" cy="0"/>
          </a:xfrm>
          <a:prstGeom prst="line">
            <a:avLst/>
          </a:prstGeom>
          <a:ln w="9525" cap="flat" cmpd="sng">
            <a:solidFill>
              <a:srgbClr val="CC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6655" name="Line 75"/>
          <p:cNvSpPr/>
          <p:nvPr/>
        </p:nvSpPr>
        <p:spPr>
          <a:xfrm>
            <a:off x="2743200" y="3848100"/>
            <a:ext cx="457200" cy="0"/>
          </a:xfrm>
          <a:prstGeom prst="line">
            <a:avLst/>
          </a:prstGeom>
          <a:ln w="9525" cap="flat" cmpd="sng">
            <a:solidFill>
              <a:srgbClr val="CC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6656" name="Line 76"/>
          <p:cNvSpPr/>
          <p:nvPr/>
        </p:nvSpPr>
        <p:spPr>
          <a:xfrm>
            <a:off x="2895600" y="4648200"/>
            <a:ext cx="304800" cy="0"/>
          </a:xfrm>
          <a:prstGeom prst="line">
            <a:avLst/>
          </a:prstGeom>
          <a:ln w="9525" cap="flat" cmpd="sng">
            <a:solidFill>
              <a:srgbClr val="CC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9775" name="Text Box 79"/>
          <p:cNvSpPr txBox="1"/>
          <p:nvPr/>
        </p:nvSpPr>
        <p:spPr>
          <a:xfrm>
            <a:off x="76200" y="5257810"/>
            <a:ext cx="381000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8000" dirty="0"/>
              <a:t>(</a:t>
            </a:r>
          </a:p>
        </p:txBody>
      </p:sp>
      <p:sp>
        <p:nvSpPr>
          <p:cNvPr id="29776" name="Text Box 80"/>
          <p:cNvSpPr txBox="1"/>
          <p:nvPr/>
        </p:nvSpPr>
        <p:spPr>
          <a:xfrm rot="10800000">
            <a:off x="8382000" y="5470535"/>
            <a:ext cx="381000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8000" dirty="0"/>
              <a:t>(</a:t>
            </a:r>
          </a:p>
        </p:txBody>
      </p:sp>
      <p:pic>
        <p:nvPicPr>
          <p:cNvPr id="29807" name="Picture 111" descr="1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02" y="5562600"/>
            <a:ext cx="1236663" cy="1295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Hình chữ nhật 1"/>
          <p:cNvSpPr/>
          <p:nvPr/>
        </p:nvSpPr>
        <p:spPr>
          <a:xfrm>
            <a:off x="29087" y="2066710"/>
            <a:ext cx="3352800" cy="52322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tục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ngữ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Hình chữ nhật 2"/>
          <p:cNvSpPr/>
          <p:nvPr/>
        </p:nvSpPr>
        <p:spPr>
          <a:xfrm>
            <a:off x="5334000" y="2085105"/>
            <a:ext cx="1173719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Nghĩa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Hình chữ nhật 3"/>
          <p:cNvSpPr/>
          <p:nvPr/>
        </p:nvSpPr>
        <p:spPr>
          <a:xfrm>
            <a:off x="3429000" y="2603181"/>
            <a:ext cx="5556250" cy="2529923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trước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già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thay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thế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Dạy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trẻ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lúc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còn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nhỏ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dễ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hơn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Còn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ngây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thơ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dại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dột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chưa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suy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nghĩ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chín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chắn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Trẻ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lên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ba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đang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nói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khiến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cả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nhà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vui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vẻ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nói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theo.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" name="Rectangle 88"/>
          <p:cNvSpPr/>
          <p:nvPr/>
        </p:nvSpPr>
        <p:spPr>
          <a:xfrm>
            <a:off x="0" y="-39695"/>
            <a:ext cx="9144000" cy="838200"/>
          </a:xfrm>
          <a:prstGeom prst="rect">
            <a:avLst/>
          </a:prstGeom>
          <a:gradFill rotWithShape="0">
            <a:gsLst>
              <a:gs pos="0">
                <a:srgbClr val="FFCC00"/>
              </a:gs>
              <a:gs pos="50000">
                <a:srgbClr val="FFFFFF"/>
              </a:gs>
              <a:gs pos="100000">
                <a:srgbClr val="FFCC00"/>
              </a:gs>
            </a:gsLst>
            <a:lin ang="5400000" scaled="1"/>
            <a:tileRect/>
          </a:gradFill>
          <a:ln w="57150" cap="flat" cmpd="thinThick">
            <a:pattFill prst="pct90">
              <a:fgClr>
                <a:srgbClr val="006600"/>
              </a:fgClr>
              <a:bgClr>
                <a:srgbClr val="FFFFFF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en-US" sz="1800" dirty="0"/>
          </a:p>
        </p:txBody>
      </p:sp>
      <p:sp>
        <p:nvSpPr>
          <p:cNvPr id="30" name="Text Box 105"/>
          <p:cNvSpPr txBox="1"/>
          <p:nvPr/>
        </p:nvSpPr>
        <p:spPr>
          <a:xfrm>
            <a:off x="222250" y="51456"/>
            <a:ext cx="876300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en-US" b="1" u="sng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Luyện</a:t>
            </a:r>
            <a:r>
              <a:rPr lang="en-US" altLang="en-US" b="1" u="sng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b="1" u="sng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b="1" u="sng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b="1" dirty="0">
                <a:solidFill>
                  <a:srgbClr val="3333FF"/>
                </a:solidFill>
                <a:latin typeface="Times New Roman" panose="02020603050405020304" pitchFamily="18" charset="0"/>
              </a:rPr>
              <a:t>:    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Mở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rộng vốn từ: Trẻ 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-0.02084 -0.4312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97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" y="-2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-0.63334 -0.3733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97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00" y="-18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L -0.63334 -0.2268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97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00" y="-11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4583 -0.1201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97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0" y="-6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297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297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98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75" grpId="0"/>
      <p:bldP spid="29776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103" name="Group 167"/>
          <p:cNvGraphicFramePr>
            <a:graphicFrameLocks noGrp="1"/>
          </p:cNvGraphicFramePr>
          <p:nvPr>
            <p:ph idx="1"/>
          </p:nvPr>
        </p:nvGraphicFramePr>
        <p:xfrm>
          <a:off x="2438400" y="1524000"/>
          <a:ext cx="5486400" cy="639842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39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T="45601" marB="456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Ê</a:t>
                      </a:r>
                    </a:p>
                  </a:txBody>
                  <a:tcPr marT="45601" marB="456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</a:p>
                  </a:txBody>
                  <a:tcPr marT="45601" marB="456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T="45601" marB="456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 marT="45601" marB="456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</a:p>
                  </a:txBody>
                  <a:tcPr marT="45601" marB="456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</a:t>
                      </a:r>
                    </a:p>
                  </a:txBody>
                  <a:tcPr marT="45601" marB="456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marT="45601" marB="456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 marT="45601" marB="456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8696" name="Table 28695"/>
          <p:cNvGraphicFramePr/>
          <p:nvPr/>
        </p:nvGraphicFramePr>
        <p:xfrm>
          <a:off x="609600" y="2179638"/>
          <a:ext cx="6096000" cy="63984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397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36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600" marB="45600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en-US" sz="36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600" marB="4560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en-US" sz="36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600" marB="4560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36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600" marB="4560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36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600" marB="4560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36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600" marB="4560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3600" b="1" dirty="0">
                          <a:solidFill>
                            <a:srgbClr val="FF0000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en-US" sz="3600" b="1" dirty="0">
                        <a:solidFill>
                          <a:srgbClr val="FF0000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600" marB="4560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Ắ</a:t>
                      </a:r>
                      <a:endParaRPr lang="en-US" sz="36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600" marB="4560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36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600" marB="4560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36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600" marB="4560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8720" name="Table 28719"/>
          <p:cNvGraphicFramePr/>
          <p:nvPr/>
        </p:nvGraphicFramePr>
        <p:xfrm>
          <a:off x="2438400" y="2838450"/>
          <a:ext cx="4876800" cy="639842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397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en-US" sz="36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601" marB="45601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36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601" marB="45601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en-US" sz="36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601" marB="45601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3600" b="1" dirty="0">
                          <a:solidFill>
                            <a:srgbClr val="FF0000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Ẻ</a:t>
                      </a:r>
                      <a:endParaRPr lang="en-US" sz="3600" b="1" dirty="0">
                        <a:solidFill>
                          <a:srgbClr val="FF0000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601" marB="45601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36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601" marB="45601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Ạ</a:t>
                      </a:r>
                      <a:endParaRPr lang="en-US" sz="36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601" marB="45601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36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601" marB="45601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36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601" marB="45601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0115" name="Group 179"/>
          <p:cNvGraphicFramePr>
            <a:graphicFrameLocks noGrp="1"/>
          </p:cNvGraphicFramePr>
          <p:nvPr/>
        </p:nvGraphicFramePr>
        <p:xfrm>
          <a:off x="4267200" y="3505200"/>
          <a:ext cx="4876800" cy="639842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39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T="45601" marB="456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</a:p>
                  </a:txBody>
                  <a:tcPr marT="45601" marB="456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</a:t>
                      </a:r>
                    </a:p>
                  </a:txBody>
                  <a:tcPr marT="45601" marB="456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marT="45601" marB="456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 marT="45601" marB="456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</a:p>
                  </a:txBody>
                  <a:tcPr marT="45601" marB="456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T="45601" marB="456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T="45601" marB="456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0117" name="Group 181"/>
          <p:cNvGraphicFramePr>
            <a:graphicFrameLocks noGrp="1"/>
          </p:cNvGraphicFramePr>
          <p:nvPr/>
        </p:nvGraphicFramePr>
        <p:xfrm>
          <a:off x="3657600" y="4143375"/>
          <a:ext cx="5486400" cy="639842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39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T="45601" marB="456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 marT="45601" marB="456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</a:t>
                      </a:r>
                    </a:p>
                  </a:txBody>
                  <a:tcPr marT="45601" marB="456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marT="45601" marB="456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 marT="45601" marB="456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 marT="45601" marB="456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T="45601" marB="456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marT="45601" marB="456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 marT="45601" marB="456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0119" name="Group 183"/>
          <p:cNvGraphicFramePr>
            <a:graphicFrameLocks noGrp="1"/>
          </p:cNvGraphicFramePr>
          <p:nvPr/>
        </p:nvGraphicFramePr>
        <p:xfrm>
          <a:off x="3657600" y="4813300"/>
          <a:ext cx="3657600" cy="639842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39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 marT="45601" marB="456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</a:t>
                      </a:r>
                    </a:p>
                  </a:txBody>
                  <a:tcPr marT="45601" marB="456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 marT="45601" marB="456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T="45601" marB="456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marT="45601" marB="456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 marT="45601" marB="456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0290" name="Group 354"/>
          <p:cNvGraphicFramePr>
            <a:graphicFrameLocks noGrp="1"/>
          </p:cNvGraphicFramePr>
          <p:nvPr/>
        </p:nvGraphicFramePr>
        <p:xfrm>
          <a:off x="2438400" y="1522413"/>
          <a:ext cx="5486400" cy="63984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397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00" marB="456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0099"/>
                        </a:gs>
                        <a:gs pos="100000">
                          <a:srgbClr val="000099">
                            <a:gamma/>
                            <a:tint val="63529"/>
                            <a:invGamma/>
                          </a:srgbClr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00" marB="456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0099"/>
                        </a:gs>
                        <a:gs pos="100000">
                          <a:srgbClr val="000099">
                            <a:gamma/>
                            <a:tint val="63529"/>
                            <a:invGamma/>
                          </a:srgbClr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00" marB="456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0099"/>
                        </a:gs>
                        <a:gs pos="100000">
                          <a:srgbClr val="000099">
                            <a:gamma/>
                            <a:tint val="63529"/>
                            <a:invGamma/>
                          </a:srgbClr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00" marB="456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00" marB="456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0099"/>
                        </a:gs>
                        <a:gs pos="100000">
                          <a:srgbClr val="000099">
                            <a:gamma/>
                            <a:tint val="63529"/>
                            <a:invGamma/>
                          </a:srgbClr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00" marB="456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0099"/>
                        </a:gs>
                        <a:gs pos="100000">
                          <a:srgbClr val="000099">
                            <a:gamma/>
                            <a:tint val="63529"/>
                            <a:invGamma/>
                          </a:srgbClr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00" marB="456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0099"/>
                        </a:gs>
                        <a:gs pos="100000">
                          <a:srgbClr val="000099">
                            <a:gamma/>
                            <a:tint val="63529"/>
                            <a:invGamma/>
                          </a:srgbClr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00" marB="456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0099"/>
                        </a:gs>
                        <a:gs pos="100000">
                          <a:srgbClr val="000099">
                            <a:gamma/>
                            <a:tint val="63529"/>
                            <a:invGamma/>
                          </a:srgbClr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00" marB="456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0099"/>
                        </a:gs>
                        <a:gs pos="100000">
                          <a:srgbClr val="000099">
                            <a:gamma/>
                            <a:tint val="63529"/>
                            <a:invGamma/>
                          </a:srgbClr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0291" name="Group 355"/>
          <p:cNvGraphicFramePr>
            <a:graphicFrameLocks noGrp="1"/>
          </p:cNvGraphicFramePr>
          <p:nvPr/>
        </p:nvGraphicFramePr>
        <p:xfrm>
          <a:off x="609600" y="2187575"/>
          <a:ext cx="6096000" cy="639842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39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01" marB="456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0099"/>
                        </a:gs>
                        <a:gs pos="100000">
                          <a:srgbClr val="000099">
                            <a:gamma/>
                            <a:tint val="63529"/>
                            <a:invGamma/>
                          </a:srgbClr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01" marB="456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0099"/>
                        </a:gs>
                        <a:gs pos="100000">
                          <a:srgbClr val="000099">
                            <a:gamma/>
                            <a:tint val="63529"/>
                            <a:invGamma/>
                          </a:srgbClr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01" marB="456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0099"/>
                        </a:gs>
                        <a:gs pos="100000">
                          <a:srgbClr val="000099">
                            <a:gamma/>
                            <a:tint val="63529"/>
                            <a:invGamma/>
                          </a:srgbClr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01" marB="456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0099"/>
                        </a:gs>
                        <a:gs pos="100000">
                          <a:srgbClr val="000099">
                            <a:gamma/>
                            <a:tint val="63529"/>
                            <a:invGamma/>
                          </a:srgbClr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01" marB="456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0099"/>
                        </a:gs>
                        <a:gs pos="100000">
                          <a:srgbClr val="000099">
                            <a:gamma/>
                            <a:tint val="63529"/>
                            <a:invGamma/>
                          </a:srgbClr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01" marB="456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0099"/>
                        </a:gs>
                        <a:gs pos="100000">
                          <a:srgbClr val="000099">
                            <a:gamma/>
                            <a:tint val="63529"/>
                            <a:invGamma/>
                          </a:srgbClr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01" marB="456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01" marB="456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0099"/>
                        </a:gs>
                        <a:gs pos="100000">
                          <a:srgbClr val="000099">
                            <a:gamma/>
                            <a:tint val="63529"/>
                            <a:invGamma/>
                          </a:srgbClr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01" marB="456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0099"/>
                        </a:gs>
                        <a:gs pos="100000">
                          <a:srgbClr val="000099">
                            <a:gamma/>
                            <a:tint val="63529"/>
                            <a:invGamma/>
                          </a:srgbClr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01" marB="456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0099"/>
                        </a:gs>
                        <a:gs pos="100000">
                          <a:srgbClr val="000099">
                            <a:gamma/>
                            <a:tint val="63529"/>
                            <a:invGamma/>
                          </a:srgbClr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0293" name="Group 357"/>
          <p:cNvGraphicFramePr>
            <a:graphicFrameLocks noGrp="1"/>
          </p:cNvGraphicFramePr>
          <p:nvPr/>
        </p:nvGraphicFramePr>
        <p:xfrm>
          <a:off x="4267200" y="3476625"/>
          <a:ext cx="4876800" cy="639842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39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01" marB="456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01" marB="456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0099"/>
                        </a:gs>
                        <a:gs pos="100000">
                          <a:srgbClr val="000099">
                            <a:gamma/>
                            <a:tint val="63529"/>
                            <a:invGamma/>
                          </a:srgbClr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01" marB="456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0099"/>
                        </a:gs>
                        <a:gs pos="100000">
                          <a:srgbClr val="000099">
                            <a:gamma/>
                            <a:tint val="63529"/>
                            <a:invGamma/>
                          </a:srgbClr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01" marB="456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0099"/>
                        </a:gs>
                        <a:gs pos="100000">
                          <a:srgbClr val="000099">
                            <a:gamma/>
                            <a:tint val="63529"/>
                            <a:invGamma/>
                          </a:srgbClr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01" marB="456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0099"/>
                        </a:gs>
                        <a:gs pos="100000">
                          <a:srgbClr val="000099">
                            <a:gamma/>
                            <a:tint val="63529"/>
                            <a:invGamma/>
                          </a:srgbClr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01" marB="456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0099"/>
                        </a:gs>
                        <a:gs pos="100000">
                          <a:srgbClr val="000099">
                            <a:gamma/>
                            <a:tint val="63529"/>
                            <a:invGamma/>
                          </a:srgbClr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01" marB="456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0099"/>
                        </a:gs>
                        <a:gs pos="100000">
                          <a:srgbClr val="000099">
                            <a:gamma/>
                            <a:tint val="63529"/>
                            <a:invGamma/>
                          </a:srgbClr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01" marB="456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0099"/>
                        </a:gs>
                        <a:gs pos="100000">
                          <a:srgbClr val="000099">
                            <a:gamma/>
                            <a:tint val="63529"/>
                            <a:invGamma/>
                          </a:srgbClr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0294" name="Group 358"/>
          <p:cNvGraphicFramePr>
            <a:graphicFrameLocks noGrp="1"/>
          </p:cNvGraphicFramePr>
          <p:nvPr/>
        </p:nvGraphicFramePr>
        <p:xfrm>
          <a:off x="3657600" y="4130675"/>
          <a:ext cx="5486400" cy="639842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39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01" marB="456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0099"/>
                        </a:gs>
                        <a:gs pos="100000">
                          <a:srgbClr val="000099">
                            <a:gamma/>
                            <a:tint val="63529"/>
                            <a:invGamma/>
                          </a:srgbClr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01" marB="456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01" marB="456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0099"/>
                        </a:gs>
                        <a:gs pos="100000">
                          <a:srgbClr val="000099">
                            <a:gamma/>
                            <a:tint val="63529"/>
                            <a:invGamma/>
                          </a:srgbClr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01" marB="456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0099"/>
                        </a:gs>
                        <a:gs pos="100000">
                          <a:srgbClr val="000099">
                            <a:gamma/>
                            <a:tint val="63529"/>
                            <a:invGamma/>
                          </a:srgbClr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01" marB="456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0099"/>
                        </a:gs>
                        <a:gs pos="100000">
                          <a:srgbClr val="000099">
                            <a:gamma/>
                            <a:tint val="63529"/>
                            <a:invGamma/>
                          </a:srgbClr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01" marB="456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0099"/>
                        </a:gs>
                        <a:gs pos="100000">
                          <a:srgbClr val="000099">
                            <a:gamma/>
                            <a:tint val="63529"/>
                            <a:invGamma/>
                          </a:srgbClr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01" marB="456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0099"/>
                        </a:gs>
                        <a:gs pos="100000">
                          <a:srgbClr val="000099">
                            <a:gamma/>
                            <a:tint val="63529"/>
                            <a:invGamma/>
                          </a:srgbClr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01" marB="456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0099"/>
                        </a:gs>
                        <a:gs pos="100000">
                          <a:srgbClr val="000099">
                            <a:gamma/>
                            <a:tint val="63529"/>
                            <a:invGamma/>
                          </a:srgbClr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01" marB="456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0099"/>
                        </a:gs>
                        <a:gs pos="100000">
                          <a:srgbClr val="000099">
                            <a:gamma/>
                            <a:tint val="63529"/>
                            <a:invGamma/>
                          </a:srgbClr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0292" name="Group 356"/>
          <p:cNvGraphicFramePr>
            <a:graphicFrameLocks noGrp="1"/>
          </p:cNvGraphicFramePr>
          <p:nvPr/>
        </p:nvGraphicFramePr>
        <p:xfrm>
          <a:off x="2438400" y="2841625"/>
          <a:ext cx="4876800" cy="639842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39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01" marB="456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0099"/>
                        </a:gs>
                        <a:gs pos="100000">
                          <a:srgbClr val="000099">
                            <a:gamma/>
                            <a:tint val="63529"/>
                            <a:invGamma/>
                          </a:srgbClr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01" marB="456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0099"/>
                        </a:gs>
                        <a:gs pos="100000">
                          <a:srgbClr val="000099">
                            <a:gamma/>
                            <a:tint val="63529"/>
                            <a:invGamma/>
                          </a:srgbClr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01" marB="456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0099"/>
                        </a:gs>
                        <a:gs pos="100000">
                          <a:srgbClr val="000099">
                            <a:gamma/>
                            <a:tint val="63529"/>
                            <a:invGamma/>
                          </a:srgbClr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01" marB="456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01" marB="456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0099"/>
                        </a:gs>
                        <a:gs pos="100000">
                          <a:srgbClr val="000099">
                            <a:gamma/>
                            <a:tint val="63529"/>
                            <a:invGamma/>
                          </a:srgbClr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01" marB="456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0099"/>
                        </a:gs>
                        <a:gs pos="100000">
                          <a:srgbClr val="000099">
                            <a:gamma/>
                            <a:tint val="63529"/>
                            <a:invGamma/>
                          </a:srgbClr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01" marB="456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0099"/>
                        </a:gs>
                        <a:gs pos="100000">
                          <a:srgbClr val="000099">
                            <a:gamma/>
                            <a:tint val="63529"/>
                            <a:invGamma/>
                          </a:srgbClr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01" marB="456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0099"/>
                        </a:gs>
                        <a:gs pos="100000">
                          <a:srgbClr val="000099">
                            <a:gamma/>
                            <a:tint val="63529"/>
                            <a:invGamma/>
                          </a:srgbClr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0295" name="Group 359"/>
          <p:cNvGraphicFramePr>
            <a:graphicFrameLocks noGrp="1"/>
          </p:cNvGraphicFramePr>
          <p:nvPr/>
        </p:nvGraphicFramePr>
        <p:xfrm>
          <a:off x="3657600" y="4800600"/>
          <a:ext cx="3657600" cy="639842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39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01" marB="456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0099"/>
                        </a:gs>
                        <a:gs pos="100000">
                          <a:srgbClr val="000099">
                            <a:gamma/>
                            <a:tint val="63529"/>
                            <a:invGamma/>
                          </a:srgbClr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01" marB="456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01" marB="456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0099"/>
                        </a:gs>
                        <a:gs pos="100000">
                          <a:srgbClr val="000099">
                            <a:gamma/>
                            <a:tint val="63529"/>
                            <a:invGamma/>
                          </a:srgbClr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01" marB="456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0099"/>
                        </a:gs>
                        <a:gs pos="100000">
                          <a:srgbClr val="000099">
                            <a:gamma/>
                            <a:tint val="63529"/>
                            <a:invGamma/>
                          </a:srgbClr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01" marB="456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0099"/>
                        </a:gs>
                        <a:gs pos="100000">
                          <a:srgbClr val="000099">
                            <a:gamma/>
                            <a:tint val="63529"/>
                            <a:invGamma/>
                          </a:srgbClr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01" marB="456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0099"/>
                        </a:gs>
                        <a:gs pos="100000">
                          <a:srgbClr val="000099">
                            <a:gamma/>
                            <a:tint val="63529"/>
                            <a:invGamma/>
                          </a:srgbClr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0256" name="Oval 320"/>
          <p:cNvSpPr/>
          <p:nvPr/>
        </p:nvSpPr>
        <p:spPr>
          <a:xfrm>
            <a:off x="0" y="1524000"/>
            <a:ext cx="533400" cy="5334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dirty="0">
                <a:solidFill>
                  <a:srgbClr val="CC0000"/>
                </a:solidFill>
              </a:rPr>
              <a:t>1</a:t>
            </a:r>
          </a:p>
        </p:txBody>
      </p:sp>
      <p:sp>
        <p:nvSpPr>
          <p:cNvPr id="40257" name="Oval 321"/>
          <p:cNvSpPr/>
          <p:nvPr/>
        </p:nvSpPr>
        <p:spPr>
          <a:xfrm>
            <a:off x="0" y="2209800"/>
            <a:ext cx="533400" cy="5334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dirty="0">
                <a:solidFill>
                  <a:srgbClr val="CC0000"/>
                </a:solidFill>
              </a:rPr>
              <a:t>2</a:t>
            </a:r>
          </a:p>
        </p:txBody>
      </p:sp>
      <p:sp>
        <p:nvSpPr>
          <p:cNvPr id="40258" name="Oval 322"/>
          <p:cNvSpPr/>
          <p:nvPr/>
        </p:nvSpPr>
        <p:spPr>
          <a:xfrm>
            <a:off x="0" y="2895600"/>
            <a:ext cx="533400" cy="5334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dirty="0">
                <a:solidFill>
                  <a:srgbClr val="CC0000"/>
                </a:solidFill>
              </a:rPr>
              <a:t>3</a:t>
            </a:r>
          </a:p>
        </p:txBody>
      </p:sp>
      <p:sp>
        <p:nvSpPr>
          <p:cNvPr id="40259" name="Oval 323"/>
          <p:cNvSpPr/>
          <p:nvPr/>
        </p:nvSpPr>
        <p:spPr>
          <a:xfrm>
            <a:off x="0" y="3581400"/>
            <a:ext cx="533400" cy="5334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dirty="0">
                <a:solidFill>
                  <a:srgbClr val="CC0000"/>
                </a:solidFill>
              </a:rPr>
              <a:t>4</a:t>
            </a:r>
          </a:p>
        </p:txBody>
      </p:sp>
      <p:sp>
        <p:nvSpPr>
          <p:cNvPr id="40260" name="Oval 324"/>
          <p:cNvSpPr/>
          <p:nvPr/>
        </p:nvSpPr>
        <p:spPr>
          <a:xfrm>
            <a:off x="0" y="4267200"/>
            <a:ext cx="533400" cy="5334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dirty="0">
                <a:solidFill>
                  <a:srgbClr val="CC0000"/>
                </a:solidFill>
              </a:rPr>
              <a:t>5</a:t>
            </a:r>
          </a:p>
        </p:txBody>
      </p:sp>
      <p:sp>
        <p:nvSpPr>
          <p:cNvPr id="40261" name="Oval 325"/>
          <p:cNvSpPr/>
          <p:nvPr/>
        </p:nvSpPr>
        <p:spPr>
          <a:xfrm>
            <a:off x="0" y="4953000"/>
            <a:ext cx="533400" cy="5334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dirty="0">
                <a:solidFill>
                  <a:srgbClr val="CC0000"/>
                </a:solidFill>
              </a:rPr>
              <a:t>6</a:t>
            </a:r>
          </a:p>
        </p:txBody>
      </p:sp>
      <p:sp>
        <p:nvSpPr>
          <p:cNvPr id="40262" name="AutoShape 326"/>
          <p:cNvSpPr>
            <a:spLocks noChangeArrowheads="1"/>
          </p:cNvSpPr>
          <p:nvPr/>
        </p:nvSpPr>
        <p:spPr bwMode="auto">
          <a:xfrm>
            <a:off x="2209800" y="5715000"/>
            <a:ext cx="6096000" cy="1066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defRPr/>
            </a:pPr>
            <a:r>
              <a:rPr kumimoji="0" lang="en-US" sz="2800" b="1" i="0" u="none" strike="noStrike" kern="1200" cap="none" spc="50" normalizeH="0" baseline="0" noProof="0">
                <a:ln w="11430">
                  <a:solidFill>
                    <a:srgbClr val="0033CC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Từ chỉ tình cảm mà mọi người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50" normalizeH="0" baseline="0" noProof="0">
                <a:ln w="11430">
                  <a:solidFill>
                    <a:srgbClr val="0033CC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dành cho nhau </a:t>
            </a:r>
            <a:r>
              <a:rPr kumimoji="0" lang="en-US" sz="2800" b="1" i="0" u="none" strike="noStrike" kern="1200" cap="none" spc="50" normalizeH="0" baseline="0" noProof="0">
                <a:ln w="11430">
                  <a:solidFill>
                    <a:srgbClr val="0033CC"/>
                  </a:solidFill>
                </a:ln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(9 chữ cái)</a:t>
            </a:r>
          </a:p>
        </p:txBody>
      </p:sp>
      <p:sp>
        <p:nvSpPr>
          <p:cNvPr id="40263" name="AutoShape 327"/>
          <p:cNvSpPr>
            <a:spLocks noChangeArrowheads="1"/>
          </p:cNvSpPr>
          <p:nvPr/>
        </p:nvSpPr>
        <p:spPr bwMode="auto">
          <a:xfrm>
            <a:off x="2209800" y="5715000"/>
            <a:ext cx="6096000" cy="1066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50" normalizeH="0" baseline="0" noProof="0">
                <a:ln w="11430">
                  <a:solidFill>
                    <a:srgbClr val="0033CC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2. Từ láy nói về tâm hồn trẻ em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50" normalizeH="0" baseline="0" noProof="0">
                <a:ln w="11430">
                  <a:solidFill>
                    <a:srgbClr val="0033CC"/>
                  </a:solidFill>
                </a:ln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(10 chữ cái)</a:t>
            </a:r>
          </a:p>
        </p:txBody>
      </p:sp>
      <p:sp>
        <p:nvSpPr>
          <p:cNvPr id="40264" name="AutoShape 328"/>
          <p:cNvSpPr>
            <a:spLocks noChangeArrowheads="1"/>
          </p:cNvSpPr>
          <p:nvPr/>
        </p:nvSpPr>
        <p:spPr bwMode="auto">
          <a:xfrm>
            <a:off x="2209800" y="5709745"/>
            <a:ext cx="6096000" cy="1066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50" normalizeH="0" baseline="0" noProof="0">
                <a:ln w="11430">
                  <a:solidFill>
                    <a:srgbClr val="0033CC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3. Từ trái nghĩa với ốm yếu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50" normalizeH="0" baseline="0" noProof="0">
                <a:ln w="11430">
                  <a:solidFill>
                    <a:srgbClr val="0033CC"/>
                  </a:solidFill>
                </a:ln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(8 chữ cái)</a:t>
            </a:r>
          </a:p>
        </p:txBody>
      </p:sp>
      <p:sp>
        <p:nvSpPr>
          <p:cNvPr id="40265" name="AutoShape 329"/>
          <p:cNvSpPr>
            <a:spLocks noChangeArrowheads="1"/>
          </p:cNvSpPr>
          <p:nvPr/>
        </p:nvSpPr>
        <p:spPr bwMode="auto">
          <a:xfrm>
            <a:off x="1905000" y="5717630"/>
            <a:ext cx="6925470" cy="1066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50" normalizeH="0" baseline="0" noProof="0">
                <a:ln w="11430">
                  <a:solidFill>
                    <a:srgbClr val="0033CC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4. Nói về những việc còn ở phía trước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50" normalizeH="0" baseline="0" noProof="0">
                <a:ln w="11430">
                  <a:solidFill>
                    <a:srgbClr val="0033CC"/>
                  </a:solidFill>
                </a:ln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(8 chữ cái)</a:t>
            </a:r>
          </a:p>
        </p:txBody>
      </p:sp>
      <p:sp>
        <p:nvSpPr>
          <p:cNvPr id="40266" name="AutoShape 330"/>
          <p:cNvSpPr>
            <a:spLocks noChangeArrowheads="1"/>
          </p:cNvSpPr>
          <p:nvPr/>
        </p:nvSpPr>
        <p:spPr bwMode="auto">
          <a:xfrm>
            <a:off x="2057400" y="5709745"/>
            <a:ext cx="6553200" cy="1066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50" normalizeH="0" baseline="0" noProof="0">
                <a:ln w="11430">
                  <a:solidFill>
                    <a:srgbClr val="0033CC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5. Từ chỉ về sự nhạy bén và sáng dạ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50" normalizeH="0" baseline="0" noProof="0">
                <a:ln w="11430">
                  <a:solidFill>
                    <a:srgbClr val="0033CC"/>
                  </a:solidFill>
                </a:ln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(9 chữ cái)</a:t>
            </a:r>
          </a:p>
        </p:txBody>
      </p:sp>
      <p:sp>
        <p:nvSpPr>
          <p:cNvPr id="40267" name="AutoShape 331"/>
          <p:cNvSpPr>
            <a:spLocks noChangeArrowheads="1"/>
          </p:cNvSpPr>
          <p:nvPr/>
        </p:nvSpPr>
        <p:spPr bwMode="auto">
          <a:xfrm>
            <a:off x="2209800" y="5709745"/>
            <a:ext cx="6096000" cy="1066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50" normalizeH="0" baseline="0" noProof="0" dirty="0">
                <a:ln w="11430">
                  <a:solidFill>
                    <a:srgbClr val="0033CC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6. </a:t>
            </a:r>
            <a:r>
              <a:rPr kumimoji="0" lang="en-US" sz="2800" b="1" i="0" u="none" strike="noStrike" kern="1200" cap="none" spc="50" normalizeH="0" baseline="0" noProof="0" dirty="0" err="1">
                <a:ln w="11430">
                  <a:solidFill>
                    <a:srgbClr val="0033CC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Từ</a:t>
            </a:r>
            <a:r>
              <a:rPr kumimoji="0" lang="en-US" sz="2800" b="1" i="0" u="none" strike="noStrike" kern="1200" cap="none" spc="50" normalizeH="0" baseline="0" noProof="0" dirty="0">
                <a:ln w="11430">
                  <a:solidFill>
                    <a:srgbClr val="0033CC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50" normalizeH="0" baseline="0" noProof="0" dirty="0" err="1">
                <a:ln w="11430">
                  <a:solidFill>
                    <a:srgbClr val="0033CC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chỉ</a:t>
            </a:r>
            <a:r>
              <a:rPr kumimoji="0" lang="en-US" sz="2800" b="1" i="0" u="none" strike="noStrike" kern="1200" cap="none" spc="50" normalizeH="0" baseline="0" noProof="0" dirty="0">
                <a:ln w="11430">
                  <a:solidFill>
                    <a:srgbClr val="0033CC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50" normalizeH="0" baseline="0" noProof="0" dirty="0" err="1">
                <a:ln w="11430">
                  <a:solidFill>
                    <a:srgbClr val="0033CC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em</a:t>
            </a:r>
            <a:r>
              <a:rPr kumimoji="0" lang="en-US" sz="2800" b="1" i="0" u="none" strike="noStrike" kern="1200" cap="none" spc="50" normalizeH="0" baseline="0" noProof="0" dirty="0">
                <a:ln w="11430">
                  <a:solidFill>
                    <a:srgbClr val="0033CC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50" normalizeH="0" baseline="0" noProof="0" dirty="0" err="1">
                <a:ln w="11430">
                  <a:solidFill>
                    <a:srgbClr val="0033CC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bé</a:t>
            </a:r>
            <a:r>
              <a:rPr kumimoji="0" lang="en-US" sz="2800" b="1" i="0" u="none" strike="noStrike" kern="1200" cap="none" spc="50" normalizeH="0" baseline="0" noProof="0" dirty="0">
                <a:ln w="11430">
                  <a:solidFill>
                    <a:srgbClr val="0033CC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50" normalizeH="0" baseline="0" noProof="0" dirty="0" err="1">
                <a:ln w="11430">
                  <a:solidFill>
                    <a:srgbClr val="0033CC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mới</a:t>
            </a:r>
            <a:r>
              <a:rPr kumimoji="0" lang="en-US" sz="2800" b="1" i="0" u="none" strike="noStrike" kern="1200" cap="none" spc="50" normalizeH="0" baseline="0" noProof="0" dirty="0">
                <a:ln w="11430">
                  <a:solidFill>
                    <a:srgbClr val="0033CC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50" normalizeH="0" baseline="0" noProof="0" dirty="0" err="1">
                <a:ln w="11430">
                  <a:solidFill>
                    <a:srgbClr val="0033CC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sinh</a:t>
            </a:r>
            <a:endParaRPr kumimoji="0" lang="en-US" sz="2800" b="1" i="0" u="none" strike="noStrike" kern="1200" cap="none" spc="50" normalizeH="0" baseline="0" noProof="0" dirty="0">
              <a:ln w="11430">
                <a:solidFill>
                  <a:srgbClr val="0033CC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50" normalizeH="0" baseline="0" noProof="0" dirty="0">
                <a:ln w="11430">
                  <a:solidFill>
                    <a:srgbClr val="0033CC"/>
                  </a:solidFill>
                </a:ln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(6 </a:t>
            </a:r>
            <a:r>
              <a:rPr kumimoji="0" lang="en-US" sz="2800" b="1" i="0" u="none" strike="noStrike" kern="1200" cap="none" spc="50" normalizeH="0" baseline="0" noProof="0" dirty="0" err="1">
                <a:ln w="11430">
                  <a:solidFill>
                    <a:srgbClr val="0033CC"/>
                  </a:solidFill>
                </a:ln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chữ</a:t>
            </a:r>
            <a:r>
              <a:rPr kumimoji="0" lang="en-US" sz="2800" b="1" i="0" u="none" strike="noStrike" kern="1200" cap="none" spc="50" normalizeH="0" baseline="0" noProof="0" dirty="0">
                <a:ln w="11430">
                  <a:solidFill>
                    <a:srgbClr val="0033CC"/>
                  </a:solidFill>
                </a:ln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50" normalizeH="0" baseline="0" noProof="0" dirty="0" err="1">
                <a:ln w="11430">
                  <a:solidFill>
                    <a:srgbClr val="0033CC"/>
                  </a:solidFill>
                </a:ln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cái</a:t>
            </a:r>
            <a:r>
              <a:rPr kumimoji="0" lang="en-US" sz="2800" b="1" i="0" u="none" strike="noStrike" kern="1200" cap="none" spc="50" normalizeH="0" baseline="0" noProof="0" dirty="0">
                <a:ln w="11430">
                  <a:solidFill>
                    <a:srgbClr val="0033CC"/>
                  </a:solidFill>
                </a:ln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</a:t>
            </a:r>
            <a:endParaRPr kumimoji="0" lang="en-US" sz="1800" b="1" i="0" u="none" strike="noStrike" kern="1200" cap="none" spc="50" normalizeH="0" baseline="0" noProof="0" dirty="0">
              <a:ln w="11430">
                <a:solidFill>
                  <a:srgbClr val="0033CC"/>
                </a:solidFill>
              </a:ln>
              <a:solidFill>
                <a:srgbClr val="00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288" name="AutoShape 352"/>
          <p:cNvSpPr>
            <a:spLocks noChangeArrowheads="1"/>
          </p:cNvSpPr>
          <p:nvPr/>
        </p:nvSpPr>
        <p:spPr bwMode="auto">
          <a:xfrm>
            <a:off x="4267200" y="990600"/>
            <a:ext cx="533400" cy="4572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935" name="WordArt 353"/>
          <p:cNvSpPr>
            <a:spLocks noTextEdit="1"/>
          </p:cNvSpPr>
          <p:nvPr/>
        </p:nvSpPr>
        <p:spPr>
          <a:xfrm>
            <a:off x="1600202" y="609610"/>
            <a:ext cx="6029325" cy="987425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23"/>
              </a:avLst>
            </a:prstTxWarp>
            <a:normAutofit/>
          </a:bodyPr>
          <a:lstStyle/>
          <a:p>
            <a:pPr algn="ctr" eaLnBrk="0" hangingPunct="0"/>
            <a:r>
              <a:rPr 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Trò chơi ô chữ</a:t>
            </a:r>
          </a:p>
        </p:txBody>
      </p:sp>
      <p:sp>
        <p:nvSpPr>
          <p:cNvPr id="31" name="Hình chữ nhật Cắt Góc cùng Phía 30">
            <a:hlinkClick r:id="" action="ppaction://noaction"/>
          </p:cNvPr>
          <p:cNvSpPr/>
          <p:nvPr/>
        </p:nvSpPr>
        <p:spPr>
          <a:xfrm>
            <a:off x="0" y="5715000"/>
            <a:ext cx="1828800" cy="1143000"/>
          </a:xfrm>
          <a:prstGeom prst="snip2Same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KHÓA</a:t>
            </a:r>
            <a:endParaRPr sz="3200" b="1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2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0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0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02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40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4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9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29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3" dur="2000"/>
                                        <p:tgtEl>
                                          <p:spTgt spid="40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25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02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4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0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0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02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40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34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9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29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6" dur="2000"/>
                                        <p:tgtEl>
                                          <p:spTgt spid="40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25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02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3" dur="2000"/>
                                        <p:tgtEl>
                                          <p:spTgt spid="4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0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40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402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40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34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9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29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9" dur="2000"/>
                                        <p:tgtEl>
                                          <p:spTgt spid="40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258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02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6" dur="2000"/>
                                        <p:tgtEl>
                                          <p:spTgt spid="4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0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40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402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40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34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8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9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9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29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92" dur="2000"/>
                                        <p:tgtEl>
                                          <p:spTgt spid="40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259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02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9" dur="2000"/>
                                        <p:tgtEl>
                                          <p:spTgt spid="40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40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40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0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40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34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9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29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5" dur="2000"/>
                                        <p:tgtEl>
                                          <p:spTgt spid="40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260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402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2" dur="2000"/>
                                        <p:tgtEl>
                                          <p:spTgt spid="40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40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40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40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40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34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9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29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8" dur="2000"/>
                                        <p:tgtEl>
                                          <p:spTgt spid="40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261"/>
                  </p:tgtEl>
                </p:cond>
              </p:nextCondLst>
            </p:seq>
          </p:childTnLst>
        </p:cTn>
      </p:par>
    </p:tnLst>
    <p:bldLst>
      <p:bldP spid="40256" grpId="0" animBg="1"/>
      <p:bldP spid="40257" grpId="0" animBg="1"/>
      <p:bldP spid="40258" grpId="0" animBg="1"/>
      <p:bldP spid="40259" grpId="0" animBg="1"/>
      <p:bldP spid="40260" grpId="0" animBg="1"/>
      <p:bldP spid="40261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872</Words>
  <Application>Microsoft Office PowerPoint</Application>
  <PresentationFormat>Trình chiếu Trên màn hình (4:3)</PresentationFormat>
  <Paragraphs>156</Paragraphs>
  <Slides>11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3</vt:i4>
      </vt:variant>
      <vt:variant>
        <vt:lpstr>Tiêu đề Bản chiếu</vt:lpstr>
      </vt:variant>
      <vt:variant>
        <vt:i4>11</vt:i4>
      </vt:variant>
    </vt:vector>
  </HeadingPairs>
  <TitlesOfParts>
    <vt:vector size="17" baseType="lpstr">
      <vt:lpstr>Arial</vt:lpstr>
      <vt:lpstr>Calibri</vt:lpstr>
      <vt:lpstr>Times New Roman</vt:lpstr>
      <vt:lpstr>Default Design</vt:lpstr>
      <vt:lpstr>4_Default Design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 thang</dc:creator>
  <cp:lastModifiedBy>huongphamkyu@gmail.com</cp:lastModifiedBy>
  <cp:revision>190</cp:revision>
  <dcterms:created xsi:type="dcterms:W3CDTF">2010-04-03T23:09:36Z</dcterms:created>
  <dcterms:modified xsi:type="dcterms:W3CDTF">2023-06-04T15:41:04Z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